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1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等线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等线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等线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等线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等线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等线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等线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等线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等线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4"/>
              </a:solidFill>
              <a:prstDash val="solid"/>
              <a:round/>
            </a:ln>
          </a:left>
          <a:right>
            <a:ln w="12700" cap="flat">
              <a:solidFill>
                <a:schemeClr val="accent4"/>
              </a:solidFill>
              <a:prstDash val="solid"/>
              <a:round/>
            </a:ln>
          </a:right>
          <a:top>
            <a:ln w="12700" cap="flat">
              <a:solidFill>
                <a:schemeClr val="accent4"/>
              </a:solidFill>
              <a:prstDash val="solid"/>
              <a:round/>
            </a:ln>
          </a:top>
          <a:bottom>
            <a:ln w="12700" cap="flat">
              <a:solidFill>
                <a:schemeClr val="accent4"/>
              </a:solidFill>
              <a:prstDash val="solid"/>
              <a:round/>
            </a:ln>
          </a:bottom>
          <a:insideH>
            <a:ln w="12700" cap="flat">
              <a:solidFill>
                <a:schemeClr val="accent4"/>
              </a:solidFill>
              <a:prstDash val="solid"/>
              <a:round/>
            </a:ln>
          </a:insideH>
          <a:insideV>
            <a:ln w="12700" cap="flat">
              <a:solidFill>
                <a:schemeClr val="accent4"/>
              </a:solidFill>
              <a:prstDash val="solid"/>
              <a:round/>
            </a:ln>
          </a:insideV>
        </a:tcBdr>
        <a:fill>
          <a:solidFill>
            <a:srgbClr val="FFE8CA"/>
          </a:solidFill>
        </a:fill>
      </a:tcStyle>
    </a:wholeTbl>
    <a:band2H>
      <a:tcTxStyle/>
      <a:tcStyle>
        <a:tcBdr/>
        <a:fill>
          <a:solidFill>
            <a:srgbClr val="FFF4E6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4"/>
              </a:solidFill>
              <a:prstDash val="solid"/>
              <a:round/>
            </a:ln>
          </a:left>
          <a:right>
            <a:ln w="12700" cap="flat">
              <a:solidFill>
                <a:schemeClr val="accent4"/>
              </a:solidFill>
              <a:prstDash val="solid"/>
              <a:round/>
            </a:ln>
          </a:right>
          <a:top>
            <a:ln w="12700" cap="flat">
              <a:solidFill>
                <a:schemeClr val="accent4"/>
              </a:solidFill>
              <a:prstDash val="solid"/>
              <a:round/>
            </a:ln>
          </a:top>
          <a:bottom>
            <a:ln w="12700" cap="flat">
              <a:solidFill>
                <a:schemeClr val="accent4"/>
              </a:solidFill>
              <a:prstDash val="solid"/>
              <a:round/>
            </a:ln>
          </a:bottom>
          <a:insideH>
            <a:ln w="12700" cap="flat">
              <a:solidFill>
                <a:schemeClr val="accent4"/>
              </a:solidFill>
              <a:prstDash val="solid"/>
              <a:round/>
            </a:ln>
          </a:insideH>
          <a:insideV>
            <a:ln w="12700" cap="flat">
              <a:solidFill>
                <a:schemeClr val="accent4"/>
              </a:solidFill>
              <a:prstDash val="solid"/>
              <a:round/>
            </a:ln>
          </a:insideV>
        </a:tcBdr>
        <a:fill>
          <a:solidFill>
            <a:srgbClr val="FFE8CA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4"/>
              </a:solidFill>
              <a:prstDash val="solid"/>
              <a:round/>
            </a:ln>
          </a:left>
          <a:right>
            <a:ln w="12700" cap="flat">
              <a:solidFill>
                <a:schemeClr val="accent4"/>
              </a:solidFill>
              <a:prstDash val="solid"/>
              <a:round/>
            </a:ln>
          </a:right>
          <a:top>
            <a:ln w="25400" cap="flat">
              <a:solidFill>
                <a:schemeClr val="accent4"/>
              </a:solidFill>
              <a:prstDash val="solid"/>
              <a:round/>
            </a:ln>
          </a:top>
          <a:bottom>
            <a:ln w="12700" cap="flat">
              <a:solidFill>
                <a:schemeClr val="accent4"/>
              </a:solidFill>
              <a:prstDash val="solid"/>
              <a:round/>
            </a:ln>
          </a:bottom>
          <a:insideH>
            <a:ln w="12700" cap="flat">
              <a:solidFill>
                <a:schemeClr val="accent4"/>
              </a:solidFill>
              <a:prstDash val="solid"/>
              <a:round/>
            </a:ln>
          </a:insideH>
          <a:insideV>
            <a:ln w="12700" cap="flat">
              <a:solidFill>
                <a:schemeClr val="accent4"/>
              </a:solidFill>
              <a:prstDash val="solid"/>
              <a:round/>
            </a:ln>
          </a:insideV>
        </a:tcBdr>
        <a:fill>
          <a:solidFill>
            <a:srgbClr val="FFF4E6"/>
          </a:solidFill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4"/>
              </a:solidFill>
              <a:prstDash val="solid"/>
              <a:round/>
            </a:ln>
          </a:left>
          <a:right>
            <a:ln w="12700" cap="flat">
              <a:solidFill>
                <a:schemeClr val="accent4"/>
              </a:solidFill>
              <a:prstDash val="solid"/>
              <a:round/>
            </a:ln>
          </a:right>
          <a:top>
            <a:ln w="12700" cap="flat">
              <a:solidFill>
                <a:schemeClr val="accent4"/>
              </a:solidFill>
              <a:prstDash val="solid"/>
              <a:round/>
            </a:ln>
          </a:top>
          <a:bottom>
            <a:ln w="12700" cap="flat">
              <a:solidFill>
                <a:schemeClr val="accent4"/>
              </a:solidFill>
              <a:prstDash val="solid"/>
              <a:round/>
            </a:ln>
          </a:bottom>
          <a:insideH>
            <a:ln w="12700" cap="flat">
              <a:solidFill>
                <a:schemeClr val="accent4"/>
              </a:solidFill>
              <a:prstDash val="solid"/>
              <a:round/>
            </a:ln>
          </a:insideH>
          <a:insideV>
            <a:ln w="12700" cap="flat">
              <a:solidFill>
                <a:schemeClr val="accent4"/>
              </a:solidFill>
              <a:prstDash val="solid"/>
              <a:round/>
            </a:ln>
          </a:insideV>
        </a:tcBdr>
        <a:fill>
          <a:solidFill>
            <a:srgbClr val="FFF4E6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5"/>
              </a:solidFill>
              <a:prstDash val="solid"/>
              <a:round/>
            </a:ln>
          </a:left>
          <a:right>
            <a:ln w="12700" cap="flat">
              <a:solidFill>
                <a:schemeClr val="accent5"/>
              </a:solidFill>
              <a:prstDash val="solid"/>
              <a:round/>
            </a:ln>
          </a:right>
          <a:top>
            <a:ln w="12700" cap="flat">
              <a:solidFill>
                <a:schemeClr val="accent5"/>
              </a:solidFill>
              <a:prstDash val="solid"/>
              <a:round/>
            </a:ln>
          </a:top>
          <a:bottom>
            <a:ln w="12700" cap="flat">
              <a:solidFill>
                <a:schemeClr val="accent5"/>
              </a:solidFill>
              <a:prstDash val="solid"/>
              <a:round/>
            </a:ln>
          </a:bottom>
          <a:insideH>
            <a:ln w="12700" cap="flat">
              <a:solidFill>
                <a:schemeClr val="accent5"/>
              </a:solidFill>
              <a:prstDash val="solid"/>
              <a:round/>
            </a:ln>
          </a:insideH>
          <a:insideV>
            <a:ln w="12700" cap="flat">
              <a:solidFill>
                <a:schemeClr val="accent5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5"/>
              </a:solidFill>
              <a:prstDash val="solid"/>
              <a:round/>
            </a:ln>
          </a:left>
          <a:right>
            <a:ln w="12700" cap="flat">
              <a:solidFill>
                <a:schemeClr val="accent5"/>
              </a:solidFill>
              <a:prstDash val="solid"/>
              <a:round/>
            </a:ln>
          </a:right>
          <a:top>
            <a:ln w="12700" cap="flat">
              <a:solidFill>
                <a:schemeClr val="accent5"/>
              </a:solidFill>
              <a:prstDash val="solid"/>
              <a:round/>
            </a:ln>
          </a:top>
          <a:bottom>
            <a:ln w="12700" cap="flat">
              <a:solidFill>
                <a:schemeClr val="accent5"/>
              </a:solidFill>
              <a:prstDash val="solid"/>
              <a:round/>
            </a:ln>
          </a:bottom>
          <a:insideH>
            <a:ln w="12700" cap="flat">
              <a:solidFill>
                <a:schemeClr val="accent5"/>
              </a:solidFill>
              <a:prstDash val="solid"/>
              <a:round/>
            </a:ln>
          </a:insideH>
          <a:insideV>
            <a:ln w="12700" cap="flat">
              <a:solidFill>
                <a:schemeClr val="accent5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5"/>
              </a:solidFill>
              <a:prstDash val="solid"/>
              <a:round/>
            </a:ln>
          </a:left>
          <a:right>
            <a:ln w="12700" cap="flat">
              <a:solidFill>
                <a:schemeClr val="accent5"/>
              </a:solidFill>
              <a:prstDash val="solid"/>
              <a:round/>
            </a:ln>
          </a:right>
          <a:top>
            <a:ln w="25400" cap="flat">
              <a:solidFill>
                <a:schemeClr val="accent5"/>
              </a:solidFill>
              <a:prstDash val="solid"/>
              <a:round/>
            </a:ln>
          </a:top>
          <a:bottom>
            <a:ln w="12700" cap="flat">
              <a:solidFill>
                <a:schemeClr val="accent5"/>
              </a:solidFill>
              <a:prstDash val="solid"/>
              <a:round/>
            </a:ln>
          </a:bottom>
          <a:insideH>
            <a:ln w="12700" cap="flat">
              <a:solidFill>
                <a:schemeClr val="accent5"/>
              </a:solidFill>
              <a:prstDash val="solid"/>
              <a:round/>
            </a:ln>
          </a:insideH>
          <a:insideV>
            <a:ln w="12700" cap="flat">
              <a:solidFill>
                <a:schemeClr val="accent5"/>
              </a:solidFill>
              <a:prstDash val="solid"/>
              <a:round/>
            </a:ln>
          </a:insideV>
        </a:tcBdr>
        <a:fill>
          <a:solidFill>
            <a:srgbClr val="E8EBF5"/>
          </a:solidFill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5"/>
              </a:solidFill>
              <a:prstDash val="solid"/>
              <a:round/>
            </a:ln>
          </a:left>
          <a:right>
            <a:ln w="12700" cap="flat">
              <a:solidFill>
                <a:schemeClr val="accent5"/>
              </a:solidFill>
              <a:prstDash val="solid"/>
              <a:round/>
            </a:ln>
          </a:right>
          <a:top>
            <a:ln w="12700" cap="flat">
              <a:solidFill>
                <a:schemeClr val="accent5"/>
              </a:solidFill>
              <a:prstDash val="solid"/>
              <a:round/>
            </a:ln>
          </a:top>
          <a:bottom>
            <a:ln w="12700" cap="flat">
              <a:solidFill>
                <a:schemeClr val="accent5"/>
              </a:solidFill>
              <a:prstDash val="solid"/>
              <a:round/>
            </a:ln>
          </a:bottom>
          <a:insideH>
            <a:ln w="12700" cap="flat">
              <a:solidFill>
                <a:schemeClr val="accent5"/>
              </a:solidFill>
              <a:prstDash val="solid"/>
              <a:round/>
            </a:ln>
          </a:insideH>
          <a:insideV>
            <a:ln w="12700" cap="flat">
              <a:solidFill>
                <a:schemeClr val="accent5"/>
              </a:solidFill>
              <a:prstDash val="solid"/>
              <a:round/>
            </a:ln>
          </a:insideV>
        </a:tcBdr>
        <a:fill>
          <a:solidFill>
            <a:srgbClr val="E8EBF5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zh-CN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14167299999999999"/>
          <c:y val="0.14167299999999999"/>
          <c:w val="0.71665299999999998"/>
          <c:h val="0.70415300000000003"/>
        </c:manualLayout>
      </c:layout>
      <c:doughnut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区域 1</c:v>
                </c:pt>
              </c:strCache>
            </c:strRef>
          </c:tx>
          <c:spPr>
            <a:solidFill>
              <a:schemeClr val="accent1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CF65-4E34-91D1-7BEA0DF0947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6350" cap="flat">
                <a:solidFill>
                  <a:srgbClr val="FFFFFF"/>
                </a:solidFill>
                <a:prstDash val="solid"/>
                <a:miter lim="8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3-CF65-4E34-91D1-7BEA0DF09474}"/>
              </c:ext>
            </c:extLst>
          </c:dPt>
          <c:dLbls>
            <c:dLbl>
              <c:idx val="0"/>
              <c:numFmt formatCode="#,##0%" sourceLinked="0"/>
              <c:spPr/>
              <c:txPr>
                <a:bodyPr/>
                <a:lstStyle/>
                <a:p>
                  <a:pPr>
                    <a:defRPr sz="3540" b="0" i="0" u="none" strike="noStrike">
                      <a:solidFill>
                        <a:srgbClr val="FFFFFF"/>
                      </a:solidFill>
                      <a:latin typeface="等线"/>
                    </a:defRPr>
                  </a:pPr>
                  <a:endParaRPr lang="zh-CN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CF65-4E34-91D1-7BEA0DF09474}"/>
                </c:ext>
              </c:extLst>
            </c:dLbl>
            <c:dLbl>
              <c:idx val="1"/>
              <c:numFmt formatCode="#,##0%" sourceLinked="0"/>
              <c:spPr/>
              <c:txPr>
                <a:bodyPr/>
                <a:lstStyle/>
                <a:p>
                  <a:pPr>
                    <a:defRPr sz="3540" b="0" i="0" u="none" strike="noStrike">
                      <a:solidFill>
                        <a:srgbClr val="FFFFFF"/>
                      </a:solidFill>
                      <a:latin typeface="等线"/>
                    </a:defRPr>
                  </a:pPr>
                  <a:endParaRPr lang="zh-CN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CF65-4E34-91D1-7BEA0DF09474}"/>
                </c:ext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540" b="0" i="0" u="none" strike="noStrike">
                    <a:solidFill>
                      <a:srgbClr val="FFFFFF"/>
                    </a:solidFill>
                    <a:latin typeface="等线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Sheet1!$B$1:$C$1</c:f>
              <c:strCache>
                <c:ptCount val="2"/>
                <c:pt idx="0">
                  <c:v>纹理</c:v>
                </c:pt>
                <c:pt idx="1">
                  <c:v>其他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0.8</c:v>
                </c:pt>
                <c:pt idx="1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F65-4E34-91D1-7BEA0DF094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等线"/>
      </a:defRPr>
    </a:lvl1pPr>
    <a:lvl2pPr indent="228600" latinLnBrk="0">
      <a:defRPr sz="1200">
        <a:latin typeface="+mn-lt"/>
        <a:ea typeface="+mn-ea"/>
        <a:cs typeface="+mn-cs"/>
        <a:sym typeface="等线"/>
      </a:defRPr>
    </a:lvl2pPr>
    <a:lvl3pPr indent="457200" latinLnBrk="0">
      <a:defRPr sz="1200">
        <a:latin typeface="+mn-lt"/>
        <a:ea typeface="+mn-ea"/>
        <a:cs typeface="+mn-cs"/>
        <a:sym typeface="等线"/>
      </a:defRPr>
    </a:lvl3pPr>
    <a:lvl4pPr indent="685800" latinLnBrk="0">
      <a:defRPr sz="1200">
        <a:latin typeface="+mn-lt"/>
        <a:ea typeface="+mn-ea"/>
        <a:cs typeface="+mn-cs"/>
        <a:sym typeface="等线"/>
      </a:defRPr>
    </a:lvl4pPr>
    <a:lvl5pPr indent="914400" latinLnBrk="0">
      <a:defRPr sz="1200">
        <a:latin typeface="+mn-lt"/>
        <a:ea typeface="+mn-ea"/>
        <a:cs typeface="+mn-cs"/>
        <a:sym typeface="等线"/>
      </a:defRPr>
    </a:lvl5pPr>
    <a:lvl6pPr indent="1143000" latinLnBrk="0">
      <a:defRPr sz="1200">
        <a:latin typeface="+mn-lt"/>
        <a:ea typeface="+mn-ea"/>
        <a:cs typeface="+mn-cs"/>
        <a:sym typeface="等线"/>
      </a:defRPr>
    </a:lvl6pPr>
    <a:lvl7pPr indent="1371600" latinLnBrk="0">
      <a:defRPr sz="1200">
        <a:latin typeface="+mn-lt"/>
        <a:ea typeface="+mn-ea"/>
        <a:cs typeface="+mn-cs"/>
        <a:sym typeface="等线"/>
      </a:defRPr>
    </a:lvl7pPr>
    <a:lvl8pPr indent="1600200" latinLnBrk="0">
      <a:defRPr sz="1200">
        <a:latin typeface="+mn-lt"/>
        <a:ea typeface="+mn-ea"/>
        <a:cs typeface="+mn-cs"/>
        <a:sym typeface="等线"/>
      </a:defRPr>
    </a:lvl8pPr>
    <a:lvl9pPr indent="1828800" latinLnBrk="0">
      <a:defRPr sz="1200">
        <a:latin typeface="+mn-lt"/>
        <a:ea typeface="+mn-ea"/>
        <a:cs typeface="+mn-cs"/>
        <a:sym typeface="等线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0" name="Shape 12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大家好, 我来自游族北京研发中心, 属于无限工作室, 主要负责一个2D项目的前端工作</a:t>
            </a:r>
          </a:p>
          <a:p>
            <a:r>
              <a:t>今天想跟大家探讨一个问题, 就是如何选择合适的纹理, 才能让项目的整体品质得到提升.</a:t>
            </a:r>
          </a:p>
          <a:p>
            <a:r>
              <a:t>分享的题目是  手游纹理格式发展历程 主要是分析介绍每一个时期, 手游主流纹理的优缺点和当时期所注重的关注点.</a:t>
            </a:r>
          </a:p>
          <a:p>
            <a:r>
              <a:t>这样可以帮助大家选择自己项目所适合的纹理格式</a:t>
            </a:r>
          </a:p>
          <a:p>
            <a:r>
              <a:t>副标题是 ASTC纹理可行性分析, 这属于一个提前的剧透, 最后面, 会对astc做一个重点的分析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4" name="Shape 29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左边这是astc12x12纹理格式. 和右边无损的做对比, 简直是惨不忍睹.</a:t>
            </a:r>
          </a:p>
          <a:p>
            <a:r>
              <a:t>过度压缩</a:t>
            </a:r>
          </a:p>
          <a:p>
            <a:r>
              <a:t>美术同学很不高兴.</a:t>
            </a:r>
          </a:p>
          <a:p>
            <a:r>
              <a:t>在展现这个维度上, 每个人的评判标准其实是不同的</a:t>
            </a:r>
          </a:p>
          <a:p>
            <a:r>
              <a:t>比如我们组主策划, 我拿各种品质的图一起给他看, 他的回答是,我觉得都行. 所以我基本上就不参考他的意见了.</a:t>
            </a:r>
          </a:p>
          <a:p>
            <a:r>
              <a:t>然后是普通人和美术同学, 美术同学独具的像素眼, 对品质的要求其实是极高的.</a:t>
            </a:r>
          </a:p>
          <a:p>
            <a:r>
              <a:t>但是玩家一般都是普通人啊, 美术同行除外. 并不需要那么极致的质量. 在一个手机屏幕小, 但是分辨率不低, 所以我认为在美术同学选定的标准下, 偷偷降低一点, 视为合适的展现效果.</a:t>
            </a:r>
          </a:p>
          <a:p>
            <a:r>
              <a:t>这个别和美术同学说昂, 在场有没有美术同学的?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Shape 312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13" name="Shape 31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这个是我们项目中, 我和主美讨论过以后, 得出的结论</a:t>
            </a:r>
          </a:p>
          <a:p>
            <a:r>
              <a:t>用于不同用处的纹理, 品质的要求是不同的, 比如UI要求的品质最高, 技能特效最低</a:t>
            </a:r>
          </a:p>
          <a:p>
            <a:r>
              <a:t>这个每一个项目都不太相同, 需要和组内美术同学进行沟通</a:t>
            </a:r>
          </a:p>
          <a:p>
            <a:endParaRPr/>
          </a:p>
          <a:p>
            <a:r>
              <a:t>这里要说明一点, 就是我们其实是需要做纹理品质分级的, 统一用同样的品质, 在内存和效率上 会有不同程度的浪费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Shape 33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31" name="Shape 33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最后是体验</a:t>
            </a:r>
          </a:p>
          <a:p>
            <a:r>
              <a:t>对于一个玩家来说, 除了图片效果给他带来的视觉体验以外, 就是加载速度了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Shape 346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47" name="Shape 34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加载速度</a:t>
            </a:r>
          </a:p>
          <a:p>
            <a:r>
              <a:t>安装包大小 占用硬盘大小</a:t>
            </a:r>
          </a:p>
          <a:p>
            <a:r>
              <a:t>来自于策划和运营 一个loading多一秒, 转化率会低多少</a:t>
            </a:r>
          </a:p>
          <a:p>
            <a:endParaRPr/>
          </a:p>
          <a:p>
            <a:r>
              <a:t>苹果是解压后大小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Shape 379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80" name="Shape 38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综上所述, 总结出来四个可以量化的指标, 用于咱们后面部分对不同的纹理进行评分比较</a:t>
            </a:r>
          </a:p>
          <a:p>
            <a:r>
              <a:t>选择纹理的重点也变成了 在这四个维度中取平衡点</a:t>
            </a:r>
          </a:p>
          <a:p>
            <a:r>
              <a:t>在后面的章节中, 大家会经常看到右下角这个评分表, 有点像媒体上那种, 什么华丽度 五颗星, 一个意思, </a:t>
            </a:r>
          </a:p>
          <a:p>
            <a:r>
              <a:t>分数是我评的, 仅代表我个人意见, 欢迎大家来指正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Shape 408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09" name="Shape 40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二维表的关系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Shape 432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33" name="Shape 43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首先来看文件格式</a:t>
            </a:r>
          </a:p>
          <a:p>
            <a:r>
              <a:t>文件格式好比一个容器, 不同的文件格式就是容器不同, 至于里面装的内容就是像素格式了</a:t>
            </a:r>
          </a:p>
          <a:p>
            <a:r>
              <a:t>比如大家都非常熟悉的png, 右边列举了一些能装进png文件的像素格式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Shape 496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97" name="Shape 49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然后是pvr, 这个大家也应该比较熟悉了</a:t>
            </a:r>
          </a:p>
          <a:p>
            <a:r>
              <a:t>包罗万象, 可以装很多种像素格式</a:t>
            </a:r>
          </a:p>
          <a:p>
            <a:r>
              <a:t>他还分版本, v3版本的像素格式就更多了, 甚至etc1 和 etc2格式</a:t>
            </a:r>
          </a:p>
          <a:p>
            <a:r>
              <a:t>大家常说的etc1其实是像素格式, 容器一般是pkm或者pvr</a:t>
            </a:r>
          </a:p>
          <a:p>
            <a:r>
              <a:t>所以文件格式和像素格式也是一个多对多的关系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Shape 506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07" name="Shape 50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像素格式, 是GPU直接可以使用的格式</a:t>
            </a:r>
          </a:p>
          <a:p>
            <a:r>
              <a:t>比如png他就不认识, 你需要把它先解析成像素格式, GPU才能用</a:t>
            </a:r>
          </a:p>
          <a:p>
            <a:r>
              <a:t>上面这几个是最常见最基础的几个像素格式</a:t>
            </a:r>
          </a:p>
          <a:p>
            <a:r>
              <a:t>最下面两个就是无损格式了, 一个像素32位  一个像素24位</a:t>
            </a:r>
          </a:p>
          <a:p>
            <a:r>
              <a:t>分为四个通道, 每个通道一字节 256种颜色 0 - 255  256的四次方</a:t>
            </a:r>
          </a:p>
          <a:p>
            <a:r>
              <a:t>除此之外的格式都是降低通道占用的字节数从而牺牲颜色种类, 换取性能上的优势.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Shape 548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49" name="Shape 54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普通纹理, 代表是png和jpg, 主要是在外存上做文章</a:t>
            </a:r>
          </a:p>
          <a:p>
            <a:r>
              <a:t>内存没有节约</a:t>
            </a:r>
          </a:p>
          <a:p>
            <a:r>
              <a:t>解压缩峰值</a:t>
            </a:r>
          </a:p>
          <a:p>
            <a:r>
              <a:t>节省了CPU</a:t>
            </a:r>
          </a:p>
          <a:p>
            <a:r>
              <a:t>但是它读入到内存后，不会被解压，而是直接送到显卡。 显卡也不会对齐解压，而是在执行如tex2D纹理采样指令的时候，取访问并索取对应像素值的内容。 这样才能够节省显存和内存。</a:t>
            </a:r>
          </a:p>
          <a:p>
            <a:r>
              <a:t>也叫压缩纹理格式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8" name="Shape 15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本次分享大致分为四个部分</a:t>
            </a:r>
          </a:p>
          <a:p>
            <a:r>
              <a:t>第一个 纹理关注维度, 主要是介绍选择纹理需要关注哪些点, 这些点为什么重要</a:t>
            </a:r>
          </a:p>
          <a:p>
            <a:r>
              <a:t>第二部分是纹理格式, 介绍一些纹理相关概念 属于普及类</a:t>
            </a:r>
          </a:p>
          <a:p>
            <a:r>
              <a:t>第三部分和第四部分属于今天的重点, 更像是一份纹理评估报告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Shape 562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63" name="Shape 56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渲染速度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Shape 57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72" name="Shape 57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png和tga的差别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Shape 58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88" name="Shape 58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GPU纹理</a:t>
            </a:r>
          </a:p>
          <a:p>
            <a:r>
              <a:t>几大显卡厂商</a:t>
            </a:r>
          </a:p>
          <a:p>
            <a:endParaRPr/>
          </a:p>
          <a:p>
            <a:r>
              <a:t>解压速度：由于最好能直接从已压缩的纹理直接渲染，为了尽可能地不影响性能，解压缩要尽可能快。</a:t>
            </a:r>
          </a:p>
          <a:p>
            <a:r>
              <a:t>随机访问：由于几乎不可能预测纹素被访问的顺序，任何纹理压缩算法必须允许对其中纹素的随机访问。所以几乎所有的纹理压缩算法都以块为单位压缩和存储纹素，当某一纹素被访问时，只有同一块中若干纹素被读取和解压缩。这项需求也排除了很多压缩率较高的图像压缩方式，例如JPEG和行程长度编码。</a:t>
            </a:r>
          </a:p>
          <a:p>
            <a:r>
              <a:t>压缩率和图像质量：由于人眼的不精确性，相比于其他应用领域，图像渲染更适宜使用有损数据压缩。</a:t>
            </a:r>
          </a:p>
          <a:p>
            <a:r>
              <a:t>编码速度：纹理压缩对压缩速度要求不高，因为绝大多数情况下，纹理只需要进行一次压缩。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Shape 619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20" name="Shape 62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渲染的时候纹理采样和像素输出，甚至还有一些Shader的Scratch memory都需要在显存访问。</a:t>
            </a:r>
          </a:p>
          <a:p>
            <a:r>
              <a:t>和CPU共用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Shape 655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56" name="Shape 65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苹果商店显示的外村</a:t>
            </a:r>
          </a:p>
          <a:p>
            <a:r>
              <a:t>64G 128G</a:t>
            </a:r>
          </a:p>
          <a:p>
            <a:r>
              <a:t>IO问题</a:t>
            </a:r>
          </a:p>
          <a:p>
            <a:r>
              <a:t>根png和jpg的压缩算法相比, 解压缩的速度上有绝对的优势, 外存上png和jpg更有优势</a:t>
            </a:r>
          </a:p>
          <a:p>
            <a:r>
              <a:t>texturepacker里面直接可以选择pvr.ccz格式</a:t>
            </a:r>
          </a:p>
          <a:p>
            <a:r>
              <a:t>其他的需要自己写脚本</a:t>
            </a:r>
          </a:p>
          <a:p>
            <a:r>
              <a:t>如果etc1用的pvr容器的话, 就不用ccz了, 如果是pkm容器就需要自己zip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Shape 662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63" name="Shape 66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解决方案一般是分为两条并行线</a:t>
            </a:r>
          </a:p>
          <a:p>
            <a:r>
              <a:t>需要半透明像素 也就是带alpha通道的图片</a:t>
            </a:r>
          </a:p>
          <a:p>
            <a:r>
              <a:t>和不带alpha通道的图片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" name="Shape 74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42" name="Shape 74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2013年年底</a:t>
            </a:r>
          </a:p>
          <a:p>
            <a:r>
              <a:t>1.5 刀塔传奇 </a:t>
            </a:r>
          </a:p>
          <a:p>
            <a:r>
              <a:t>透明 jpg+png_A8 &lt; png8  改shader 传入两张纹理</a:t>
            </a:r>
          </a:p>
          <a:p>
            <a:r>
              <a:t>非透明纹理 jpg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" name="Shape 78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88" name="Shape 78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颜色 和 亮度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" name="Shape 798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99" name="Shape 79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颜色 和 亮度</a:t>
            </a: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" name="Shape 82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22" name="Shape 82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颜色 和 亮度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6" name="Shape 18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项目组内不同工种关注的内容也不同,</a:t>
            </a:r>
          </a:p>
          <a:p>
            <a:r>
              <a:t>比如美术同学关注最终手机上的画面效果</a:t>
            </a:r>
          </a:p>
          <a:p>
            <a:r>
              <a:t>策划和运营关注体验, 有的游戏读条就很快, 有的游戏就不成, 是因为用的资源数量不同吗, 是  不过选择合适的纹理可以神助攻</a:t>
            </a:r>
          </a:p>
          <a:p>
            <a:r>
              <a:t>然后是咱们前端技术同学, 关注性能, 性能尤为重要, 好的性能是一切的基础</a:t>
            </a:r>
          </a:p>
          <a:p>
            <a:r>
              <a:t>策划费半天劲增加了1个点的留存, 结果咱们搞了个5%的crash, 瞬间爆炸了</a:t>
            </a: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0" name="Shape 83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31" name="Shape 83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颜色 和 亮度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04" name="Shape 20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咱们先来说说这个性能问题, 提到性能就不得不说老生常谈的指标 内存</a:t>
            </a:r>
          </a:p>
          <a:p>
            <a:r>
              <a:t>这是一个让咱们头疼不已的指标, 如何有效控制住内存是每一个项目都需要做的事情</a:t>
            </a:r>
          </a:p>
          <a:p>
            <a:r>
              <a:t>上线前, 公司也会帮着项目组做一个技术评估, 内存均值是多少 内存峰值是多少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13" name="Shape 21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这是咱们公司的TDR文档指标</a:t>
            </a:r>
          </a:p>
          <a:p>
            <a:r>
              <a:t>单独针对每一档机型做纹理适配 操作很复杂</a:t>
            </a:r>
          </a:p>
          <a:p>
            <a:r>
              <a:t>所以只需要关注3档机型的内存指标即可, 只要别超过这个最大值, 一切就很稳, 超了, 低端设备就有随时崩溃的可能性</a:t>
            </a:r>
          </a:p>
          <a:p>
            <a:r>
              <a:t>当然, 随着时代的发展, 这个最低指标是逐年提升的, 有时候为了20M内存死扣了好几个月, 结果指标提升了, 直接多了50M,</a:t>
            </a:r>
          </a:p>
          <a:p>
            <a:r>
              <a:t>我可不是鼓励大家等指标提升昂, 内存还是最好能够控制住.</a:t>
            </a:r>
          </a:p>
          <a:p>
            <a:r>
              <a:t>高端机多出来的内存干什么用, </a:t>
            </a:r>
          </a:p>
          <a:p>
            <a:r>
              <a:t>屏幕后处理 post effects  bloom hdr</a:t>
            </a:r>
          </a:p>
          <a:p>
            <a:r>
              <a:t>景深 需要深度纹理</a:t>
            </a:r>
          </a:p>
          <a:p>
            <a:r>
              <a:t>更多需要rendertexture的特效  死亡溶解</a:t>
            </a:r>
          </a:p>
          <a:p>
            <a:endParaRPr/>
          </a:p>
          <a:p>
            <a:r>
              <a:t>说了这么半天内存, 那这和纹理有什么关系呢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23" name="Shape 22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  <a:p>
            <a:r>
              <a:t>一个2D项目, 在运行时, 约80%以上的内存占用来自纹理</a:t>
            </a:r>
          </a:p>
          <a:p>
            <a:r>
              <a:t>可以说控制好纹理占用的内存, 就几乎控制住了整个游戏的内存</a:t>
            </a:r>
          </a:p>
          <a:p>
            <a:endParaRPr/>
          </a:p>
          <a:p>
            <a:r>
              <a:t>内存泄漏这个不在今天的讨论范围内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1" name="Shape 26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手机的硬件环境和PC端不同, PC专门为GPU配备了显存, 因为PC上的GPU的工作强度大, 需要的带宽也相对较高, 他们觉得GPU老是从内存中读数据, 太慢了, 受PCI的制约, 还要和CPU抢带宽, 所以出现了独立显存, GPU直接读取显存中的内容</a:t>
            </a:r>
          </a:p>
          <a:p>
            <a:r>
              <a:t>, 速度比读内存的要快, 然后手机上GPU的工作强度没那么大, 本身GPU的硬件水平也没那么高, 内存带宽足以应付CPU和GPU的读取.</a:t>
            </a:r>
          </a:p>
          <a:p>
            <a:r>
              <a:t>从物理硬件上来看, 手机上的内存和显存指的是同一块区域, 把他映射到CPU, 他就是内存, 映射到GPU他就当显存用, 逻辑上隔离, 不能互相读取, 用的时候需要拷贝</a:t>
            </a:r>
          </a:p>
          <a:p>
            <a:r>
              <a:t>当然这只是说的是opengles这个渲染引擎 但是安卓的vulkan和苹果的metal. 可以不用拷贝直接用</a:t>
            </a:r>
          </a:p>
          <a:p>
            <a:endParaRPr/>
          </a:p>
          <a:p>
            <a:r>
              <a:t>这也从侧面说明了, 只要控制住纹理的内存, 基本上就控制住了整体的内存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9" name="Shape 26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另外一个关注点是支持率</a:t>
            </a:r>
          </a:p>
          <a:p>
            <a:r>
              <a:t>比方说你选择了一个最合适的纹理格式, 对项目的提升也是巨大的, 结果市面上主流设备有一半不支持, 那就白瞎了, 所以咱们要提前考虑到各种支持率</a:t>
            </a:r>
          </a:p>
          <a:p>
            <a:r>
              <a:t>平台支持率 android ios, 有些纹理android 支持 ios不支持, 反之亦然.</a:t>
            </a:r>
          </a:p>
          <a:p>
            <a:r>
              <a:t>系统版本支持率, 主要说的是android 4.3  5.0</a:t>
            </a:r>
          </a:p>
          <a:p>
            <a:r>
              <a:t>硬件支持率, 各大显卡厂商都做了自己显卡御用的纹理, 互相之间的支持率极差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87" name="Shape 28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选择纹理, 性能的关注点基本就以上两个点, 接下来咱们说说展现</a:t>
            </a:r>
          </a:p>
          <a:p>
            <a:r>
              <a:t>这个问题其实就很简单了, 不同的纹理提升了性能, 自然会牺牲一些东西做代价, 尤其是这个展现</a:t>
            </a:r>
          </a:p>
          <a:p>
            <a:r>
              <a:t>内存高压缩比的纹理, 展现上往往会有肉眼可见的品质降低.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文本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标题文本</a:t>
            </a:r>
          </a:p>
        </p:txBody>
      </p:sp>
      <p:sp>
        <p:nvSpPr>
          <p:cNvPr id="12" name="正文级别 1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3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标题文本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93" name="正文级别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94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标题文本"/>
          <p:cNvSpPr txBox="1">
            <a:spLocks noGrp="1"/>
          </p:cNvSpPr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102" name="正文级别 1…"/>
          <p:cNvSpPr txBox="1">
            <a:spLocks noGrp="1"/>
          </p:cNvSpPr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03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文本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21" name="正文级别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22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标题文本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标题文本</a:t>
            </a:r>
          </a:p>
        </p:txBody>
      </p:sp>
      <p:sp>
        <p:nvSpPr>
          <p:cNvPr id="30" name="正文级别 1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31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标题文本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39" name="正文级别 1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0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标题文本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48" name="正文级别 1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9" name="文本占位符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标题文本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58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标题文本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标题文本</a:t>
            </a:r>
          </a:p>
        </p:txBody>
      </p:sp>
      <p:sp>
        <p:nvSpPr>
          <p:cNvPr id="73" name="正文级别 1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74" name="文本占位符 3"/>
          <p:cNvSpPr>
            <a:spLocks noGrp="1"/>
          </p:cNvSpPr>
          <p:nvPr>
            <p:ph type="body" sz="quarter" idx="13"/>
          </p:nvPr>
        </p:nvSpPr>
        <p:spPr>
          <a:xfrm>
            <a:off x="839787" y="2057400"/>
            <a:ext cx="3932238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5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标题文本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标题文本</a:t>
            </a:r>
          </a:p>
        </p:txBody>
      </p:sp>
      <p:sp>
        <p:nvSpPr>
          <p:cNvPr id="83" name="图片占位符 2"/>
          <p:cNvSpPr>
            <a:spLocks noGrp="1"/>
          </p:cNvSpPr>
          <p:nvPr>
            <p:ph type="pic" sz="half" idx="13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正文级别 1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85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文本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标题文本</a:t>
            </a:r>
          </a:p>
        </p:txBody>
      </p:sp>
      <p:sp>
        <p:nvSpPr>
          <p:cNvPr id="3" name="正文级别 1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080144" y="6404292"/>
            <a:ext cx="273657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 Light"/>
          <a:ea typeface="等线 Light"/>
          <a:cs typeface="等线 Light"/>
          <a:sym typeface="等线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 Light"/>
          <a:ea typeface="等线 Light"/>
          <a:cs typeface="等线 Light"/>
          <a:sym typeface="等线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 Light"/>
          <a:ea typeface="等线 Light"/>
          <a:cs typeface="等线 Light"/>
          <a:sym typeface="等线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 Light"/>
          <a:ea typeface="等线 Light"/>
          <a:cs typeface="等线 Light"/>
          <a:sym typeface="等线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 Light"/>
          <a:ea typeface="等线 Light"/>
          <a:cs typeface="等线 Light"/>
          <a:sym typeface="等线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 Light"/>
          <a:ea typeface="等线 Light"/>
          <a:cs typeface="等线 Light"/>
          <a:sym typeface="等线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 Light"/>
          <a:ea typeface="等线 Light"/>
          <a:cs typeface="等线 Light"/>
          <a:sym typeface="等线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 Light"/>
          <a:ea typeface="等线 Light"/>
          <a:cs typeface="等线 Light"/>
          <a:sym typeface="等线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 Light"/>
          <a:ea typeface="等线 Light"/>
          <a:cs typeface="等线 Light"/>
          <a:sym typeface="等线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等线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等线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等线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等线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等线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等线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等线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等线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等线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等线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等线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等线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等线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等线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等线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等线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等线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等线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任意多边形 13"/>
          <p:cNvSpPr/>
          <p:nvPr/>
        </p:nvSpPr>
        <p:spPr>
          <a:xfrm>
            <a:off x="4435475" y="1028700"/>
            <a:ext cx="3321050" cy="10731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2223" y="6518"/>
                  <a:pt x="6932" y="0"/>
                  <a:pt x="10532" y="0"/>
                </a:cubicBezTo>
                <a:cubicBezTo>
                  <a:pt x="14132" y="0"/>
                  <a:pt x="18909" y="4409"/>
                  <a:pt x="21600" y="21600"/>
                </a:cubicBezTo>
              </a:path>
            </a:pathLst>
          </a:custGeom>
          <a:ln w="12700">
            <a:solidFill>
              <a:srgbClr val="FFAF00">
                <a:alpha val="69804"/>
              </a:srgbClr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3" name="任意多边形 14"/>
          <p:cNvSpPr/>
          <p:nvPr/>
        </p:nvSpPr>
        <p:spPr>
          <a:xfrm flipV="1">
            <a:off x="4530725" y="3756199"/>
            <a:ext cx="3130550" cy="9110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2223" y="6518"/>
                  <a:pt x="6932" y="0"/>
                  <a:pt x="10532" y="0"/>
                </a:cubicBezTo>
                <a:cubicBezTo>
                  <a:pt x="14132" y="0"/>
                  <a:pt x="18909" y="4409"/>
                  <a:pt x="21600" y="21600"/>
                </a:cubicBezTo>
              </a:path>
            </a:pathLst>
          </a:custGeom>
          <a:ln w="12700">
            <a:solidFill>
              <a:srgbClr val="FFAF00">
                <a:alpha val="69804"/>
              </a:srgbClr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4" name="文本框 15"/>
          <p:cNvSpPr txBox="1"/>
          <p:nvPr/>
        </p:nvSpPr>
        <p:spPr>
          <a:xfrm>
            <a:off x="1260221" y="2155761"/>
            <a:ext cx="9671557" cy="1158241"/>
          </a:xfrm>
          <a:prstGeom prst="rect">
            <a:avLst/>
          </a:prstGeom>
          <a:ln w="12700">
            <a:miter lim="400000"/>
          </a:ln>
          <a:effectLst>
            <a:outerShdw blurRad="50800" dist="38100" dir="2700000" rotWithShape="0">
              <a:srgbClr val="000000">
                <a:alpha val="4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6000" b="1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《 手游纹理格式发展历程 》</a:t>
            </a:r>
          </a:p>
        </p:txBody>
      </p:sp>
      <p:sp>
        <p:nvSpPr>
          <p:cNvPr id="115" name="文本框 16"/>
          <p:cNvSpPr txBox="1"/>
          <p:nvPr/>
        </p:nvSpPr>
        <p:spPr>
          <a:xfrm>
            <a:off x="5639464" y="3171424"/>
            <a:ext cx="913068" cy="10772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32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 dirty="0"/>
          </a:p>
          <a:p>
            <a:pPr algn="ctr">
              <a:defRPr sz="32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rPr lang="zh-CN" altLang="en-US" dirty="0"/>
              <a:t>安淳</a:t>
            </a:r>
            <a:endParaRPr dirty="0"/>
          </a:p>
        </p:txBody>
      </p:sp>
      <p:sp>
        <p:nvSpPr>
          <p:cNvPr id="118" name="ASTC纹理可行性分析"/>
          <p:cNvSpPr txBox="1"/>
          <p:nvPr/>
        </p:nvSpPr>
        <p:spPr>
          <a:xfrm>
            <a:off x="7886728" y="3173729"/>
            <a:ext cx="3067458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ASTC纹理可行性分析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5" name="图示 3"/>
          <p:cNvGrpSpPr/>
          <p:nvPr/>
        </p:nvGrpSpPr>
        <p:grpSpPr>
          <a:xfrm>
            <a:off x="3423797" y="888586"/>
            <a:ext cx="5588245" cy="5306887"/>
            <a:chOff x="0" y="0"/>
            <a:chExt cx="5588243" cy="5306885"/>
          </a:xfrm>
        </p:grpSpPr>
        <p:grpSp>
          <p:nvGrpSpPr>
            <p:cNvPr id="275" name="成组"/>
            <p:cNvGrpSpPr/>
            <p:nvPr/>
          </p:nvGrpSpPr>
          <p:grpSpPr>
            <a:xfrm>
              <a:off x="2122329" y="2399740"/>
              <a:ext cx="2951993" cy="2907146"/>
              <a:chOff x="0" y="0"/>
              <a:chExt cx="2951992" cy="2907145"/>
            </a:xfrm>
          </p:grpSpPr>
          <p:sp>
            <p:nvSpPr>
              <p:cNvPr id="273" name="形状"/>
              <p:cNvSpPr/>
              <p:nvPr/>
            </p:nvSpPr>
            <p:spPr>
              <a:xfrm>
                <a:off x="0" y="0"/>
                <a:ext cx="2951993" cy="29071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375" y="3436"/>
                    </a:moveTo>
                    <a:lnTo>
                      <a:pt x="17071" y="1991"/>
                    </a:lnTo>
                    <a:lnTo>
                      <a:pt x="18426" y="3146"/>
                    </a:lnTo>
                    <a:lnTo>
                      <a:pt x="17319" y="5093"/>
                    </a:lnTo>
                    <a:lnTo>
                      <a:pt x="17319" y="5093"/>
                    </a:lnTo>
                    <a:cubicBezTo>
                      <a:pt x="18107" y="5992"/>
                      <a:pt x="18705" y="7045"/>
                      <a:pt x="19079" y="8187"/>
                    </a:cubicBezTo>
                    <a:lnTo>
                      <a:pt x="21293" y="8187"/>
                    </a:lnTo>
                    <a:lnTo>
                      <a:pt x="21600" y="9956"/>
                    </a:lnTo>
                    <a:lnTo>
                      <a:pt x="19519" y="10725"/>
                    </a:lnTo>
                    <a:cubicBezTo>
                      <a:pt x="19553" y="11927"/>
                      <a:pt x="19345" y="13125"/>
                      <a:pt x="18908" y="14243"/>
                    </a:cubicBezTo>
                    <a:lnTo>
                      <a:pt x="20605" y="15688"/>
                    </a:lnTo>
                    <a:lnTo>
                      <a:pt x="19720" y="17244"/>
                    </a:lnTo>
                    <a:lnTo>
                      <a:pt x="17639" y="16475"/>
                    </a:lnTo>
                    <a:lnTo>
                      <a:pt x="17639" y="16475"/>
                    </a:lnTo>
                    <a:cubicBezTo>
                      <a:pt x="16904" y="17418"/>
                      <a:pt x="15987" y="18200"/>
                      <a:pt x="14944" y="18771"/>
                    </a:cubicBezTo>
                    <a:lnTo>
                      <a:pt x="15329" y="20986"/>
                    </a:lnTo>
                    <a:lnTo>
                      <a:pt x="13666" y="21600"/>
                    </a:lnTo>
                    <a:lnTo>
                      <a:pt x="12559" y="19653"/>
                    </a:lnTo>
                    <a:lnTo>
                      <a:pt x="12559" y="19653"/>
                    </a:lnTo>
                    <a:cubicBezTo>
                      <a:pt x="11399" y="19895"/>
                      <a:pt x="10201" y="19895"/>
                      <a:pt x="9041" y="19653"/>
                    </a:cubicBezTo>
                    <a:lnTo>
                      <a:pt x="7934" y="21600"/>
                    </a:lnTo>
                    <a:lnTo>
                      <a:pt x="6271" y="20986"/>
                    </a:lnTo>
                    <a:lnTo>
                      <a:pt x="6656" y="18771"/>
                    </a:lnTo>
                    <a:lnTo>
                      <a:pt x="6656" y="18771"/>
                    </a:lnTo>
                    <a:cubicBezTo>
                      <a:pt x="5613" y="18200"/>
                      <a:pt x="4696" y="17418"/>
                      <a:pt x="3961" y="16475"/>
                    </a:cubicBezTo>
                    <a:lnTo>
                      <a:pt x="1880" y="17244"/>
                    </a:lnTo>
                    <a:lnTo>
                      <a:pt x="995" y="15688"/>
                    </a:lnTo>
                    <a:lnTo>
                      <a:pt x="2692" y="14243"/>
                    </a:lnTo>
                    <a:lnTo>
                      <a:pt x="2692" y="14243"/>
                    </a:lnTo>
                    <a:cubicBezTo>
                      <a:pt x="2255" y="13125"/>
                      <a:pt x="2047" y="11927"/>
                      <a:pt x="2081" y="10725"/>
                    </a:cubicBezTo>
                    <a:lnTo>
                      <a:pt x="0" y="9956"/>
                    </a:lnTo>
                    <a:lnTo>
                      <a:pt x="307" y="8187"/>
                    </a:lnTo>
                    <a:lnTo>
                      <a:pt x="2521" y="8187"/>
                    </a:lnTo>
                    <a:lnTo>
                      <a:pt x="2521" y="8187"/>
                    </a:lnTo>
                    <a:cubicBezTo>
                      <a:pt x="2895" y="7045"/>
                      <a:pt x="3493" y="5992"/>
                      <a:pt x="4281" y="5093"/>
                    </a:cubicBezTo>
                    <a:lnTo>
                      <a:pt x="3174" y="3146"/>
                    </a:lnTo>
                    <a:lnTo>
                      <a:pt x="4529" y="1991"/>
                    </a:lnTo>
                    <a:lnTo>
                      <a:pt x="6225" y="3436"/>
                    </a:lnTo>
                    <a:lnTo>
                      <a:pt x="6225" y="3436"/>
                    </a:lnTo>
                    <a:cubicBezTo>
                      <a:pt x="7234" y="2805"/>
                      <a:pt x="8359" y="2389"/>
                      <a:pt x="9531" y="2214"/>
                    </a:cubicBezTo>
                    <a:lnTo>
                      <a:pt x="9916" y="0"/>
                    </a:lnTo>
                    <a:lnTo>
                      <a:pt x="11684" y="0"/>
                    </a:lnTo>
                    <a:lnTo>
                      <a:pt x="12069" y="2214"/>
                    </a:lnTo>
                    <a:lnTo>
                      <a:pt x="12069" y="2214"/>
                    </a:lnTo>
                    <a:cubicBezTo>
                      <a:pt x="13241" y="2389"/>
                      <a:pt x="14366" y="2805"/>
                      <a:pt x="15375" y="343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2400300">
                  <a:lnSpc>
                    <a:spcPct val="90000"/>
                  </a:lnSpc>
                  <a:spcBef>
                    <a:spcPts val="700"/>
                  </a:spcBef>
                  <a:defRPr sz="5400">
                    <a:solidFill>
                      <a:srgbClr val="FFFFFF"/>
                    </a:solidFill>
                    <a:latin typeface="微软雅黑"/>
                    <a:ea typeface="微软雅黑"/>
                    <a:cs typeface="微软雅黑"/>
                    <a:sym typeface="微软雅黑"/>
                  </a:defRPr>
                </a:pPr>
                <a:endParaRPr/>
              </a:p>
            </p:txBody>
          </p:sp>
          <p:sp>
            <p:nvSpPr>
              <p:cNvPr id="274" name="体验"/>
              <p:cNvSpPr txBox="1"/>
              <p:nvPr/>
            </p:nvSpPr>
            <p:spPr>
              <a:xfrm>
                <a:off x="585028" y="906561"/>
                <a:ext cx="1781935" cy="108966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68580" tIns="68580" rIns="68580" bIns="68580" numCol="1" anchor="ctr">
                <a:spAutoFit/>
              </a:bodyPr>
              <a:lstStyle>
                <a:lvl1pPr algn="ctr" defTabSz="2400300">
                  <a:lnSpc>
                    <a:spcPct val="90000"/>
                  </a:lnSpc>
                  <a:spcBef>
                    <a:spcPts val="2200"/>
                  </a:spcBef>
                  <a:defRPr sz="5400">
                    <a:solidFill>
                      <a:srgbClr val="FFFFFF"/>
                    </a:solidFill>
                    <a:latin typeface="微软雅黑"/>
                    <a:ea typeface="微软雅黑"/>
                    <a:cs typeface="微软雅黑"/>
                    <a:sym typeface="微软雅黑"/>
                  </a:defRPr>
                </a:lvl1pPr>
              </a:lstStyle>
              <a:p>
                <a:r>
                  <a:t>体验</a:t>
                </a:r>
              </a:p>
            </p:txBody>
          </p:sp>
        </p:grpSp>
        <p:grpSp>
          <p:nvGrpSpPr>
            <p:cNvPr id="278" name="成组"/>
            <p:cNvGrpSpPr/>
            <p:nvPr/>
          </p:nvGrpSpPr>
          <p:grpSpPr>
            <a:xfrm>
              <a:off x="252224" y="1504282"/>
              <a:ext cx="2411455" cy="2524168"/>
              <a:chOff x="0" y="0"/>
              <a:chExt cx="2411454" cy="2524167"/>
            </a:xfrm>
          </p:grpSpPr>
          <p:sp>
            <p:nvSpPr>
              <p:cNvPr id="276" name="形状"/>
              <p:cNvSpPr/>
              <p:nvPr/>
            </p:nvSpPr>
            <p:spPr>
              <a:xfrm>
                <a:off x="0" y="0"/>
                <a:ext cx="2411455" cy="25241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871" y="5344"/>
                    </a:moveTo>
                    <a:lnTo>
                      <a:pt x="20260" y="4282"/>
                    </a:lnTo>
                    <a:lnTo>
                      <a:pt x="21600" y="6381"/>
                    </a:lnTo>
                    <a:lnTo>
                      <a:pt x="19061" y="8774"/>
                    </a:lnTo>
                    <a:cubicBezTo>
                      <a:pt x="19459" y="10101"/>
                      <a:pt x="19459" y="11499"/>
                      <a:pt x="19061" y="12826"/>
                    </a:cubicBezTo>
                    <a:lnTo>
                      <a:pt x="21600" y="15219"/>
                    </a:lnTo>
                    <a:lnTo>
                      <a:pt x="20260" y="17318"/>
                    </a:lnTo>
                    <a:lnTo>
                      <a:pt x="16871" y="16256"/>
                    </a:lnTo>
                    <a:lnTo>
                      <a:pt x="16871" y="16256"/>
                    </a:lnTo>
                    <a:cubicBezTo>
                      <a:pt x="15799" y="17232"/>
                      <a:pt x="14459" y="17931"/>
                      <a:pt x="12990" y="18283"/>
                    </a:cubicBezTo>
                    <a:lnTo>
                      <a:pt x="12174" y="21600"/>
                    </a:lnTo>
                    <a:lnTo>
                      <a:pt x="9426" y="21600"/>
                    </a:lnTo>
                    <a:lnTo>
                      <a:pt x="8610" y="18283"/>
                    </a:lnTo>
                    <a:lnTo>
                      <a:pt x="8610" y="18283"/>
                    </a:lnTo>
                    <a:cubicBezTo>
                      <a:pt x="7141" y="17931"/>
                      <a:pt x="5801" y="17232"/>
                      <a:pt x="4729" y="16256"/>
                    </a:cubicBezTo>
                    <a:lnTo>
                      <a:pt x="1340" y="17318"/>
                    </a:lnTo>
                    <a:lnTo>
                      <a:pt x="0" y="15219"/>
                    </a:lnTo>
                    <a:lnTo>
                      <a:pt x="2539" y="12826"/>
                    </a:lnTo>
                    <a:lnTo>
                      <a:pt x="2539" y="12826"/>
                    </a:lnTo>
                    <a:cubicBezTo>
                      <a:pt x="2141" y="11499"/>
                      <a:pt x="2141" y="10101"/>
                      <a:pt x="2539" y="8774"/>
                    </a:cubicBezTo>
                    <a:lnTo>
                      <a:pt x="0" y="6381"/>
                    </a:lnTo>
                    <a:lnTo>
                      <a:pt x="1340" y="4282"/>
                    </a:lnTo>
                    <a:lnTo>
                      <a:pt x="4729" y="5344"/>
                    </a:lnTo>
                    <a:cubicBezTo>
                      <a:pt x="5801" y="4368"/>
                      <a:pt x="7141" y="3669"/>
                      <a:pt x="8610" y="3317"/>
                    </a:cubicBezTo>
                    <a:lnTo>
                      <a:pt x="9426" y="0"/>
                    </a:lnTo>
                    <a:lnTo>
                      <a:pt x="12174" y="0"/>
                    </a:lnTo>
                    <a:lnTo>
                      <a:pt x="12990" y="3317"/>
                    </a:lnTo>
                    <a:lnTo>
                      <a:pt x="12990" y="3317"/>
                    </a:lnTo>
                    <a:cubicBezTo>
                      <a:pt x="14459" y="3669"/>
                      <a:pt x="15799" y="4368"/>
                      <a:pt x="16871" y="5344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2133600">
                  <a:lnSpc>
                    <a:spcPct val="90000"/>
                  </a:lnSpc>
                  <a:spcBef>
                    <a:spcPts val="700"/>
                  </a:spcBef>
                  <a:defRPr sz="4800" b="1">
                    <a:latin typeface="微软雅黑"/>
                    <a:ea typeface="微软雅黑"/>
                    <a:cs typeface="微软雅黑"/>
                    <a:sym typeface="微软雅黑"/>
                  </a:defRPr>
                </a:pPr>
                <a:endParaRPr/>
              </a:p>
            </p:txBody>
          </p:sp>
          <p:sp>
            <p:nvSpPr>
              <p:cNvPr id="277" name="展现"/>
              <p:cNvSpPr txBox="1"/>
              <p:nvPr/>
            </p:nvSpPr>
            <p:spPr>
              <a:xfrm>
                <a:off x="527981" y="775673"/>
                <a:ext cx="1355492" cy="9728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60960" tIns="60960" rIns="60960" bIns="60960" numCol="1" anchor="ctr">
                <a:spAutoFit/>
              </a:bodyPr>
              <a:lstStyle>
                <a:lvl1pPr algn="ctr" defTabSz="2133600">
                  <a:lnSpc>
                    <a:spcPct val="90000"/>
                  </a:lnSpc>
                  <a:spcBef>
                    <a:spcPts val="2000"/>
                  </a:spcBef>
                  <a:defRPr sz="4800" b="1">
                    <a:latin typeface="微软雅黑"/>
                    <a:ea typeface="微软雅黑"/>
                    <a:cs typeface="微软雅黑"/>
                    <a:sym typeface="微软雅黑"/>
                  </a:defRPr>
                </a:lvl1pPr>
              </a:lstStyle>
              <a:p>
                <a:r>
                  <a:t>展现</a:t>
                </a:r>
              </a:p>
            </p:txBody>
          </p:sp>
        </p:grpSp>
        <p:grpSp>
          <p:nvGrpSpPr>
            <p:cNvPr id="281" name="成组"/>
            <p:cNvGrpSpPr/>
            <p:nvPr/>
          </p:nvGrpSpPr>
          <p:grpSpPr>
            <a:xfrm>
              <a:off x="1458408" y="0"/>
              <a:ext cx="2383301" cy="2498278"/>
              <a:chOff x="0" y="0"/>
              <a:chExt cx="2383300" cy="2498277"/>
            </a:xfrm>
          </p:grpSpPr>
          <p:sp>
            <p:nvSpPr>
              <p:cNvPr id="279" name="形状"/>
              <p:cNvSpPr/>
              <p:nvPr/>
            </p:nvSpPr>
            <p:spPr>
              <a:xfrm rot="20700000">
                <a:off x="235852" y="212040"/>
                <a:ext cx="1911596" cy="20741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757" y="5344"/>
                    </a:moveTo>
                    <a:lnTo>
                      <a:pt x="20297" y="4360"/>
                    </a:lnTo>
                    <a:lnTo>
                      <a:pt x="21600" y="6440"/>
                    </a:lnTo>
                    <a:lnTo>
                      <a:pt x="18906" y="8774"/>
                    </a:lnTo>
                    <a:cubicBezTo>
                      <a:pt x="19296" y="10101"/>
                      <a:pt x="19296" y="11499"/>
                      <a:pt x="18906" y="12826"/>
                    </a:cubicBezTo>
                    <a:lnTo>
                      <a:pt x="21600" y="15160"/>
                    </a:lnTo>
                    <a:lnTo>
                      <a:pt x="20297" y="17240"/>
                    </a:lnTo>
                    <a:lnTo>
                      <a:pt x="16757" y="16256"/>
                    </a:lnTo>
                    <a:lnTo>
                      <a:pt x="16757" y="16256"/>
                    </a:lnTo>
                    <a:cubicBezTo>
                      <a:pt x="15705" y="17232"/>
                      <a:pt x="14391" y="17931"/>
                      <a:pt x="12949" y="18283"/>
                    </a:cubicBezTo>
                    <a:lnTo>
                      <a:pt x="12103" y="21600"/>
                    </a:lnTo>
                    <a:lnTo>
                      <a:pt x="9497" y="21600"/>
                    </a:lnTo>
                    <a:lnTo>
                      <a:pt x="8651" y="18283"/>
                    </a:lnTo>
                    <a:lnTo>
                      <a:pt x="8651" y="18283"/>
                    </a:lnTo>
                    <a:cubicBezTo>
                      <a:pt x="7209" y="17931"/>
                      <a:pt x="5895" y="17232"/>
                      <a:pt x="4843" y="16256"/>
                    </a:cubicBezTo>
                    <a:lnTo>
                      <a:pt x="1303" y="17240"/>
                    </a:lnTo>
                    <a:lnTo>
                      <a:pt x="0" y="15160"/>
                    </a:lnTo>
                    <a:lnTo>
                      <a:pt x="2694" y="12826"/>
                    </a:lnTo>
                    <a:lnTo>
                      <a:pt x="2694" y="12826"/>
                    </a:lnTo>
                    <a:cubicBezTo>
                      <a:pt x="2304" y="11499"/>
                      <a:pt x="2304" y="10101"/>
                      <a:pt x="2694" y="8774"/>
                    </a:cubicBezTo>
                    <a:lnTo>
                      <a:pt x="0" y="6440"/>
                    </a:lnTo>
                    <a:lnTo>
                      <a:pt x="1303" y="4360"/>
                    </a:lnTo>
                    <a:lnTo>
                      <a:pt x="4843" y="5344"/>
                    </a:lnTo>
                    <a:lnTo>
                      <a:pt x="4843" y="5344"/>
                    </a:lnTo>
                    <a:cubicBezTo>
                      <a:pt x="5895" y="4368"/>
                      <a:pt x="7209" y="3669"/>
                      <a:pt x="8651" y="3317"/>
                    </a:cubicBezTo>
                    <a:lnTo>
                      <a:pt x="9497" y="0"/>
                    </a:lnTo>
                    <a:lnTo>
                      <a:pt x="12103" y="0"/>
                    </a:lnTo>
                    <a:lnTo>
                      <a:pt x="12949" y="3317"/>
                    </a:lnTo>
                    <a:lnTo>
                      <a:pt x="12949" y="3317"/>
                    </a:lnTo>
                    <a:cubicBezTo>
                      <a:pt x="14391" y="3669"/>
                      <a:pt x="15705" y="4368"/>
                      <a:pt x="16757" y="534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1689100">
                  <a:lnSpc>
                    <a:spcPct val="90000"/>
                  </a:lnSpc>
                  <a:spcBef>
                    <a:spcPts val="700"/>
                  </a:spcBef>
                  <a:defRPr sz="3800">
                    <a:solidFill>
                      <a:srgbClr val="FFFFFF"/>
                    </a:solidFill>
                    <a:latin typeface="微软雅黑"/>
                    <a:ea typeface="微软雅黑"/>
                    <a:cs typeface="微软雅黑"/>
                    <a:sym typeface="微软雅黑"/>
                  </a:defRPr>
                </a:pPr>
                <a:endParaRPr/>
              </a:p>
            </p:txBody>
          </p:sp>
          <p:sp>
            <p:nvSpPr>
              <p:cNvPr id="280" name="性能"/>
              <p:cNvSpPr txBox="1"/>
              <p:nvPr/>
            </p:nvSpPr>
            <p:spPr>
              <a:xfrm>
                <a:off x="595596" y="864328"/>
                <a:ext cx="1192107" cy="7696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8259" tIns="48259" rIns="48259" bIns="48259" numCol="1" anchor="ctr">
                <a:spAutoFit/>
              </a:bodyPr>
              <a:lstStyle>
                <a:lvl1pPr algn="ctr" defTabSz="1689100">
                  <a:lnSpc>
                    <a:spcPct val="90000"/>
                  </a:lnSpc>
                  <a:spcBef>
                    <a:spcPts val="1500"/>
                  </a:spcBef>
                  <a:defRPr sz="3800">
                    <a:solidFill>
                      <a:srgbClr val="FFFFFF"/>
                    </a:solidFill>
                    <a:latin typeface="微软雅黑"/>
                    <a:ea typeface="微软雅黑"/>
                    <a:cs typeface="微软雅黑"/>
                    <a:sym typeface="微软雅黑"/>
                  </a:defRPr>
                </a:lvl1pPr>
              </a:lstStyle>
              <a:p>
                <a:r>
                  <a:t>性能</a:t>
                </a:r>
              </a:p>
            </p:txBody>
          </p:sp>
        </p:grpSp>
        <p:sp>
          <p:nvSpPr>
            <p:cNvPr id="282" name="形状"/>
            <p:cNvSpPr/>
            <p:nvPr/>
          </p:nvSpPr>
          <p:spPr>
            <a:xfrm>
              <a:off x="3598847" y="2048571"/>
              <a:ext cx="1989397" cy="30854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02" h="20924" extrusionOk="0">
                  <a:moveTo>
                    <a:pt x="0" y="78"/>
                  </a:moveTo>
                  <a:lnTo>
                    <a:pt x="0" y="78"/>
                  </a:lnTo>
                  <a:cubicBezTo>
                    <a:pt x="10409" y="-676"/>
                    <a:pt x="19803" y="4108"/>
                    <a:pt x="20982" y="10763"/>
                  </a:cubicBezTo>
                  <a:cubicBezTo>
                    <a:pt x="21600" y="14254"/>
                    <a:pt x="19820" y="17744"/>
                    <a:pt x="16103" y="20331"/>
                  </a:cubicBezTo>
                  <a:lnTo>
                    <a:pt x="16958" y="20924"/>
                  </a:lnTo>
                  <a:lnTo>
                    <a:pt x="14353" y="20595"/>
                  </a:lnTo>
                  <a:lnTo>
                    <a:pt x="13957" y="18844"/>
                  </a:lnTo>
                  <a:lnTo>
                    <a:pt x="14812" y="19437"/>
                  </a:lnTo>
                  <a:cubicBezTo>
                    <a:pt x="21126" y="14960"/>
                    <a:pt x="20568" y="8059"/>
                    <a:pt x="13567" y="4022"/>
                  </a:cubicBezTo>
                  <a:cubicBezTo>
                    <a:pt x="9935" y="1928"/>
                    <a:pt x="5073" y="931"/>
                    <a:pt x="213" y="1283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83" name="形状"/>
            <p:cNvSpPr/>
            <p:nvPr/>
          </p:nvSpPr>
          <p:spPr>
            <a:xfrm>
              <a:off x="0" y="1415150"/>
              <a:ext cx="956348" cy="14202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41" y="0"/>
                  </a:moveTo>
                  <a:lnTo>
                    <a:pt x="21600" y="2509"/>
                  </a:lnTo>
                  <a:lnTo>
                    <a:pt x="21600" y="2509"/>
                  </a:lnTo>
                  <a:cubicBezTo>
                    <a:pt x="11798" y="5271"/>
                    <a:pt x="5742" y="11963"/>
                    <a:pt x="6593" y="19095"/>
                  </a:cubicBezTo>
                  <a:lnTo>
                    <a:pt x="9206" y="18710"/>
                  </a:lnTo>
                  <a:lnTo>
                    <a:pt x="5109" y="21600"/>
                  </a:lnTo>
                  <a:lnTo>
                    <a:pt x="0" y="20067"/>
                  </a:lnTo>
                  <a:lnTo>
                    <a:pt x="2616" y="19681"/>
                  </a:lnTo>
                  <a:lnTo>
                    <a:pt x="2616" y="19681"/>
                  </a:lnTo>
                  <a:cubicBezTo>
                    <a:pt x="1369" y="11255"/>
                    <a:pt x="8440" y="3268"/>
                    <a:pt x="20041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84" name="形状"/>
            <p:cNvSpPr/>
            <p:nvPr/>
          </p:nvSpPr>
          <p:spPr>
            <a:xfrm>
              <a:off x="1216195" y="196414"/>
              <a:ext cx="556410" cy="11312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82" h="21600" extrusionOk="0">
                  <a:moveTo>
                    <a:pt x="183" y="21600"/>
                  </a:moveTo>
                  <a:lnTo>
                    <a:pt x="183" y="21600"/>
                  </a:lnTo>
                  <a:cubicBezTo>
                    <a:pt x="-1018" y="14315"/>
                    <a:pt x="3721" y="7101"/>
                    <a:pt x="13258" y="1696"/>
                  </a:cubicBezTo>
                  <a:lnTo>
                    <a:pt x="10348" y="0"/>
                  </a:lnTo>
                  <a:lnTo>
                    <a:pt x="19330" y="999"/>
                  </a:lnTo>
                  <a:lnTo>
                    <a:pt x="20582" y="5964"/>
                  </a:lnTo>
                  <a:lnTo>
                    <a:pt x="17674" y="4269"/>
                  </a:lnTo>
                  <a:lnTo>
                    <a:pt x="17674" y="4269"/>
                  </a:lnTo>
                  <a:cubicBezTo>
                    <a:pt x="9688" y="8944"/>
                    <a:pt x="5750" y="15100"/>
                    <a:pt x="6774" y="21311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1" name="图片 11" descr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2714" y="98602"/>
            <a:ext cx="4352381" cy="6638096"/>
          </a:xfrm>
          <a:prstGeom prst="rect">
            <a:avLst/>
          </a:prstGeom>
          <a:ln w="12700">
            <a:miter lim="400000"/>
          </a:ln>
        </p:spPr>
      </p:pic>
      <p:pic>
        <p:nvPicPr>
          <p:cNvPr id="292" name="图片 1" descr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0333" y="94342"/>
            <a:ext cx="4352381" cy="663809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文本框 15"/>
          <p:cNvSpPr txBox="1"/>
          <p:nvPr/>
        </p:nvSpPr>
        <p:spPr>
          <a:xfrm>
            <a:off x="2213125" y="700742"/>
            <a:ext cx="776574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800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展现效果</a:t>
            </a:r>
          </a:p>
        </p:txBody>
      </p:sp>
      <p:sp>
        <p:nvSpPr>
          <p:cNvPr id="298" name="直接连接符 18"/>
          <p:cNvSpPr/>
          <p:nvPr/>
        </p:nvSpPr>
        <p:spPr>
          <a:xfrm>
            <a:off x="1970908" y="1223962"/>
            <a:ext cx="8250185" cy="1"/>
          </a:xfrm>
          <a:prstGeom prst="line">
            <a:avLst/>
          </a:prstGeom>
          <a:ln w="6350">
            <a:solidFill>
              <a:srgbClr val="FFAF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00" name="文本框 7"/>
          <p:cNvSpPr txBox="1"/>
          <p:nvPr/>
        </p:nvSpPr>
        <p:spPr>
          <a:xfrm>
            <a:off x="3254552" y="3357515"/>
            <a:ext cx="2478392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UI</a:t>
            </a:r>
          </a:p>
        </p:txBody>
      </p:sp>
      <p:sp>
        <p:nvSpPr>
          <p:cNvPr id="301" name="文本框 9"/>
          <p:cNvSpPr txBox="1"/>
          <p:nvPr/>
        </p:nvSpPr>
        <p:spPr>
          <a:xfrm>
            <a:off x="3254552" y="4081415"/>
            <a:ext cx="2478392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UI特效</a:t>
            </a:r>
          </a:p>
        </p:txBody>
      </p:sp>
      <p:sp>
        <p:nvSpPr>
          <p:cNvPr id="302" name="文本框 10"/>
          <p:cNvSpPr txBox="1"/>
          <p:nvPr/>
        </p:nvSpPr>
        <p:spPr>
          <a:xfrm>
            <a:off x="3254552" y="4805315"/>
            <a:ext cx="2478392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场景</a:t>
            </a:r>
          </a:p>
        </p:txBody>
      </p:sp>
      <p:sp>
        <p:nvSpPr>
          <p:cNvPr id="303" name="文本框 12"/>
          <p:cNvSpPr txBox="1"/>
          <p:nvPr/>
        </p:nvSpPr>
        <p:spPr>
          <a:xfrm>
            <a:off x="3254552" y="5529215"/>
            <a:ext cx="2478392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立绘</a:t>
            </a:r>
          </a:p>
        </p:txBody>
      </p:sp>
      <p:sp>
        <p:nvSpPr>
          <p:cNvPr id="304" name="文本框 13"/>
          <p:cNvSpPr txBox="1"/>
          <p:nvPr/>
        </p:nvSpPr>
        <p:spPr>
          <a:xfrm>
            <a:off x="3254552" y="2633615"/>
            <a:ext cx="2478392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技能特效</a:t>
            </a:r>
          </a:p>
        </p:txBody>
      </p:sp>
      <p:sp>
        <p:nvSpPr>
          <p:cNvPr id="305" name="文本框 14"/>
          <p:cNvSpPr txBox="1"/>
          <p:nvPr/>
        </p:nvSpPr>
        <p:spPr>
          <a:xfrm>
            <a:off x="3254550" y="1943700"/>
            <a:ext cx="2478392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角色动画</a:t>
            </a:r>
          </a:p>
        </p:txBody>
      </p:sp>
      <p:sp>
        <p:nvSpPr>
          <p:cNvPr id="306" name="文本框 17"/>
          <p:cNvSpPr txBox="1"/>
          <p:nvPr/>
        </p:nvSpPr>
        <p:spPr>
          <a:xfrm>
            <a:off x="6287311" y="3357515"/>
            <a:ext cx="2478392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00B0F0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9</a:t>
            </a:r>
          </a:p>
        </p:txBody>
      </p:sp>
      <p:sp>
        <p:nvSpPr>
          <p:cNvPr id="307" name="文本框 19"/>
          <p:cNvSpPr txBox="1"/>
          <p:nvPr/>
        </p:nvSpPr>
        <p:spPr>
          <a:xfrm>
            <a:off x="6287311" y="4081415"/>
            <a:ext cx="2478392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8</a:t>
            </a:r>
          </a:p>
        </p:txBody>
      </p:sp>
      <p:sp>
        <p:nvSpPr>
          <p:cNvPr id="308" name="文本框 20"/>
          <p:cNvSpPr txBox="1"/>
          <p:nvPr/>
        </p:nvSpPr>
        <p:spPr>
          <a:xfrm>
            <a:off x="6287311" y="4805315"/>
            <a:ext cx="2478392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8</a:t>
            </a:r>
          </a:p>
        </p:txBody>
      </p:sp>
      <p:sp>
        <p:nvSpPr>
          <p:cNvPr id="309" name="文本框 22"/>
          <p:cNvSpPr txBox="1"/>
          <p:nvPr/>
        </p:nvSpPr>
        <p:spPr>
          <a:xfrm>
            <a:off x="6287311" y="5529215"/>
            <a:ext cx="2478392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7</a:t>
            </a:r>
          </a:p>
        </p:txBody>
      </p:sp>
      <p:sp>
        <p:nvSpPr>
          <p:cNvPr id="310" name="文本框 23"/>
          <p:cNvSpPr txBox="1"/>
          <p:nvPr/>
        </p:nvSpPr>
        <p:spPr>
          <a:xfrm>
            <a:off x="6287311" y="2633615"/>
            <a:ext cx="2478392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DC447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6</a:t>
            </a:r>
          </a:p>
        </p:txBody>
      </p:sp>
      <p:sp>
        <p:nvSpPr>
          <p:cNvPr id="311" name="文本框 24"/>
          <p:cNvSpPr txBox="1"/>
          <p:nvPr/>
        </p:nvSpPr>
        <p:spPr>
          <a:xfrm>
            <a:off x="6287311" y="1943700"/>
            <a:ext cx="2478392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7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9" name="图示 3"/>
          <p:cNvGrpSpPr/>
          <p:nvPr/>
        </p:nvGrpSpPr>
        <p:grpSpPr>
          <a:xfrm>
            <a:off x="3423797" y="888586"/>
            <a:ext cx="5588245" cy="5306887"/>
            <a:chOff x="0" y="0"/>
            <a:chExt cx="5588243" cy="5306885"/>
          </a:xfrm>
        </p:grpSpPr>
        <p:grpSp>
          <p:nvGrpSpPr>
            <p:cNvPr id="319" name="成组"/>
            <p:cNvGrpSpPr/>
            <p:nvPr/>
          </p:nvGrpSpPr>
          <p:grpSpPr>
            <a:xfrm>
              <a:off x="2122329" y="2399740"/>
              <a:ext cx="2951993" cy="2907146"/>
              <a:chOff x="0" y="0"/>
              <a:chExt cx="2951992" cy="2907145"/>
            </a:xfrm>
          </p:grpSpPr>
          <p:sp>
            <p:nvSpPr>
              <p:cNvPr id="317" name="形状"/>
              <p:cNvSpPr/>
              <p:nvPr/>
            </p:nvSpPr>
            <p:spPr>
              <a:xfrm>
                <a:off x="0" y="0"/>
                <a:ext cx="2951993" cy="29071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375" y="3436"/>
                    </a:moveTo>
                    <a:lnTo>
                      <a:pt x="17071" y="1991"/>
                    </a:lnTo>
                    <a:lnTo>
                      <a:pt x="18426" y="3146"/>
                    </a:lnTo>
                    <a:lnTo>
                      <a:pt x="17319" y="5093"/>
                    </a:lnTo>
                    <a:lnTo>
                      <a:pt x="17319" y="5093"/>
                    </a:lnTo>
                    <a:cubicBezTo>
                      <a:pt x="18107" y="5992"/>
                      <a:pt x="18705" y="7045"/>
                      <a:pt x="19079" y="8187"/>
                    </a:cubicBezTo>
                    <a:lnTo>
                      <a:pt x="21293" y="8187"/>
                    </a:lnTo>
                    <a:lnTo>
                      <a:pt x="21600" y="9956"/>
                    </a:lnTo>
                    <a:lnTo>
                      <a:pt x="19519" y="10725"/>
                    </a:lnTo>
                    <a:cubicBezTo>
                      <a:pt x="19553" y="11927"/>
                      <a:pt x="19345" y="13125"/>
                      <a:pt x="18908" y="14243"/>
                    </a:cubicBezTo>
                    <a:lnTo>
                      <a:pt x="20605" y="15688"/>
                    </a:lnTo>
                    <a:lnTo>
                      <a:pt x="19720" y="17244"/>
                    </a:lnTo>
                    <a:lnTo>
                      <a:pt x="17639" y="16475"/>
                    </a:lnTo>
                    <a:lnTo>
                      <a:pt x="17639" y="16475"/>
                    </a:lnTo>
                    <a:cubicBezTo>
                      <a:pt x="16904" y="17418"/>
                      <a:pt x="15987" y="18200"/>
                      <a:pt x="14944" y="18771"/>
                    </a:cubicBezTo>
                    <a:lnTo>
                      <a:pt x="15329" y="20986"/>
                    </a:lnTo>
                    <a:lnTo>
                      <a:pt x="13666" y="21600"/>
                    </a:lnTo>
                    <a:lnTo>
                      <a:pt x="12559" y="19653"/>
                    </a:lnTo>
                    <a:lnTo>
                      <a:pt x="12559" y="19653"/>
                    </a:lnTo>
                    <a:cubicBezTo>
                      <a:pt x="11399" y="19895"/>
                      <a:pt x="10201" y="19895"/>
                      <a:pt x="9041" y="19653"/>
                    </a:cubicBezTo>
                    <a:lnTo>
                      <a:pt x="7934" y="21600"/>
                    </a:lnTo>
                    <a:lnTo>
                      <a:pt x="6271" y="20986"/>
                    </a:lnTo>
                    <a:lnTo>
                      <a:pt x="6656" y="18771"/>
                    </a:lnTo>
                    <a:lnTo>
                      <a:pt x="6656" y="18771"/>
                    </a:lnTo>
                    <a:cubicBezTo>
                      <a:pt x="5613" y="18200"/>
                      <a:pt x="4696" y="17418"/>
                      <a:pt x="3961" y="16475"/>
                    </a:cubicBezTo>
                    <a:lnTo>
                      <a:pt x="1880" y="17244"/>
                    </a:lnTo>
                    <a:lnTo>
                      <a:pt x="995" y="15688"/>
                    </a:lnTo>
                    <a:lnTo>
                      <a:pt x="2692" y="14243"/>
                    </a:lnTo>
                    <a:lnTo>
                      <a:pt x="2692" y="14243"/>
                    </a:lnTo>
                    <a:cubicBezTo>
                      <a:pt x="2255" y="13125"/>
                      <a:pt x="2047" y="11927"/>
                      <a:pt x="2081" y="10725"/>
                    </a:cubicBezTo>
                    <a:lnTo>
                      <a:pt x="0" y="9956"/>
                    </a:lnTo>
                    <a:lnTo>
                      <a:pt x="307" y="8187"/>
                    </a:lnTo>
                    <a:lnTo>
                      <a:pt x="2521" y="8187"/>
                    </a:lnTo>
                    <a:lnTo>
                      <a:pt x="2521" y="8187"/>
                    </a:lnTo>
                    <a:cubicBezTo>
                      <a:pt x="2895" y="7045"/>
                      <a:pt x="3493" y="5992"/>
                      <a:pt x="4281" y="5093"/>
                    </a:cubicBezTo>
                    <a:lnTo>
                      <a:pt x="3174" y="3146"/>
                    </a:lnTo>
                    <a:lnTo>
                      <a:pt x="4529" y="1991"/>
                    </a:lnTo>
                    <a:lnTo>
                      <a:pt x="6225" y="3436"/>
                    </a:lnTo>
                    <a:lnTo>
                      <a:pt x="6225" y="3436"/>
                    </a:lnTo>
                    <a:cubicBezTo>
                      <a:pt x="7234" y="2805"/>
                      <a:pt x="8359" y="2389"/>
                      <a:pt x="9531" y="2214"/>
                    </a:cubicBezTo>
                    <a:lnTo>
                      <a:pt x="9916" y="0"/>
                    </a:lnTo>
                    <a:lnTo>
                      <a:pt x="11684" y="0"/>
                    </a:lnTo>
                    <a:lnTo>
                      <a:pt x="12069" y="2214"/>
                    </a:lnTo>
                    <a:lnTo>
                      <a:pt x="12069" y="2214"/>
                    </a:lnTo>
                    <a:cubicBezTo>
                      <a:pt x="13241" y="2389"/>
                      <a:pt x="14366" y="2805"/>
                      <a:pt x="15375" y="343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2667000">
                  <a:lnSpc>
                    <a:spcPct val="90000"/>
                  </a:lnSpc>
                  <a:spcBef>
                    <a:spcPts val="700"/>
                  </a:spcBef>
                  <a:defRPr sz="6000" b="1">
                    <a:latin typeface="微软雅黑"/>
                    <a:ea typeface="微软雅黑"/>
                    <a:cs typeface="微软雅黑"/>
                    <a:sym typeface="微软雅黑"/>
                  </a:defRPr>
                </a:pPr>
                <a:endParaRPr/>
              </a:p>
            </p:txBody>
          </p:sp>
          <p:sp>
            <p:nvSpPr>
              <p:cNvPr id="318" name="体验"/>
              <p:cNvSpPr txBox="1"/>
              <p:nvPr/>
            </p:nvSpPr>
            <p:spPr>
              <a:xfrm>
                <a:off x="585028" y="841791"/>
                <a:ext cx="1781935" cy="12192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76200" tIns="76200" rIns="76200" bIns="76200" numCol="1" anchor="ctr">
                <a:spAutoFit/>
              </a:bodyPr>
              <a:lstStyle>
                <a:lvl1pPr algn="ctr" defTabSz="2667000">
                  <a:lnSpc>
                    <a:spcPct val="90000"/>
                  </a:lnSpc>
                  <a:spcBef>
                    <a:spcPts val="2500"/>
                  </a:spcBef>
                  <a:defRPr sz="6000" b="1">
                    <a:latin typeface="微软雅黑"/>
                    <a:ea typeface="微软雅黑"/>
                    <a:cs typeface="微软雅黑"/>
                    <a:sym typeface="微软雅黑"/>
                  </a:defRPr>
                </a:lvl1pPr>
              </a:lstStyle>
              <a:p>
                <a:r>
                  <a:t>体验</a:t>
                </a:r>
              </a:p>
            </p:txBody>
          </p:sp>
        </p:grpSp>
        <p:grpSp>
          <p:nvGrpSpPr>
            <p:cNvPr id="322" name="成组"/>
            <p:cNvGrpSpPr/>
            <p:nvPr/>
          </p:nvGrpSpPr>
          <p:grpSpPr>
            <a:xfrm>
              <a:off x="482444" y="1707881"/>
              <a:ext cx="1951015" cy="2116969"/>
              <a:chOff x="0" y="0"/>
              <a:chExt cx="1951014" cy="2116968"/>
            </a:xfrm>
          </p:grpSpPr>
          <p:sp>
            <p:nvSpPr>
              <p:cNvPr id="320" name="形状"/>
              <p:cNvSpPr/>
              <p:nvPr/>
            </p:nvSpPr>
            <p:spPr>
              <a:xfrm>
                <a:off x="0" y="0"/>
                <a:ext cx="1951015" cy="21169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757" y="5344"/>
                    </a:moveTo>
                    <a:lnTo>
                      <a:pt x="20297" y="4360"/>
                    </a:lnTo>
                    <a:lnTo>
                      <a:pt x="21600" y="6440"/>
                    </a:lnTo>
                    <a:lnTo>
                      <a:pt x="18906" y="8774"/>
                    </a:lnTo>
                    <a:cubicBezTo>
                      <a:pt x="19296" y="10101"/>
                      <a:pt x="19296" y="11499"/>
                      <a:pt x="18906" y="12826"/>
                    </a:cubicBezTo>
                    <a:lnTo>
                      <a:pt x="21600" y="15160"/>
                    </a:lnTo>
                    <a:lnTo>
                      <a:pt x="20297" y="17240"/>
                    </a:lnTo>
                    <a:lnTo>
                      <a:pt x="16757" y="16256"/>
                    </a:lnTo>
                    <a:lnTo>
                      <a:pt x="16757" y="16256"/>
                    </a:lnTo>
                    <a:cubicBezTo>
                      <a:pt x="15705" y="17232"/>
                      <a:pt x="14391" y="17931"/>
                      <a:pt x="12949" y="18283"/>
                    </a:cubicBezTo>
                    <a:lnTo>
                      <a:pt x="12103" y="21600"/>
                    </a:lnTo>
                    <a:lnTo>
                      <a:pt x="9497" y="21600"/>
                    </a:lnTo>
                    <a:lnTo>
                      <a:pt x="8651" y="18283"/>
                    </a:lnTo>
                    <a:lnTo>
                      <a:pt x="8651" y="18283"/>
                    </a:lnTo>
                    <a:cubicBezTo>
                      <a:pt x="7209" y="17931"/>
                      <a:pt x="5895" y="17232"/>
                      <a:pt x="4843" y="16256"/>
                    </a:cubicBezTo>
                    <a:lnTo>
                      <a:pt x="1303" y="17240"/>
                    </a:lnTo>
                    <a:lnTo>
                      <a:pt x="0" y="15160"/>
                    </a:lnTo>
                    <a:lnTo>
                      <a:pt x="2694" y="12826"/>
                    </a:lnTo>
                    <a:lnTo>
                      <a:pt x="2694" y="12826"/>
                    </a:lnTo>
                    <a:cubicBezTo>
                      <a:pt x="2304" y="11499"/>
                      <a:pt x="2304" y="10101"/>
                      <a:pt x="2694" y="8774"/>
                    </a:cubicBezTo>
                    <a:lnTo>
                      <a:pt x="0" y="6440"/>
                    </a:lnTo>
                    <a:lnTo>
                      <a:pt x="1303" y="4360"/>
                    </a:lnTo>
                    <a:lnTo>
                      <a:pt x="4843" y="5344"/>
                    </a:lnTo>
                    <a:lnTo>
                      <a:pt x="4843" y="5344"/>
                    </a:lnTo>
                    <a:cubicBezTo>
                      <a:pt x="5895" y="4368"/>
                      <a:pt x="7209" y="3669"/>
                      <a:pt x="8651" y="3317"/>
                    </a:cubicBezTo>
                    <a:lnTo>
                      <a:pt x="9497" y="0"/>
                    </a:lnTo>
                    <a:lnTo>
                      <a:pt x="12103" y="0"/>
                    </a:lnTo>
                    <a:lnTo>
                      <a:pt x="12949" y="3317"/>
                    </a:lnTo>
                    <a:lnTo>
                      <a:pt x="12949" y="3317"/>
                    </a:lnTo>
                    <a:cubicBezTo>
                      <a:pt x="14391" y="3669"/>
                      <a:pt x="15705" y="4368"/>
                      <a:pt x="16757" y="5344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1689100">
                  <a:lnSpc>
                    <a:spcPct val="90000"/>
                  </a:lnSpc>
                  <a:spcBef>
                    <a:spcPts val="700"/>
                  </a:spcBef>
                  <a:defRPr sz="3800">
                    <a:solidFill>
                      <a:srgbClr val="FFFFFF"/>
                    </a:solidFill>
                    <a:latin typeface="微软雅黑"/>
                    <a:ea typeface="微软雅黑"/>
                    <a:cs typeface="微软雅黑"/>
                    <a:sym typeface="微软雅黑"/>
                  </a:defRPr>
                </a:pPr>
                <a:endParaRPr/>
              </a:p>
            </p:txBody>
          </p:sp>
          <p:sp>
            <p:nvSpPr>
              <p:cNvPr id="321" name="展现"/>
              <p:cNvSpPr txBox="1"/>
              <p:nvPr/>
            </p:nvSpPr>
            <p:spPr>
              <a:xfrm>
                <a:off x="437440" y="673674"/>
                <a:ext cx="1076135" cy="7696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8259" tIns="48259" rIns="48259" bIns="48259" numCol="1" anchor="ctr">
                <a:spAutoFit/>
              </a:bodyPr>
              <a:lstStyle>
                <a:lvl1pPr algn="ctr" defTabSz="1689100">
                  <a:lnSpc>
                    <a:spcPct val="90000"/>
                  </a:lnSpc>
                  <a:spcBef>
                    <a:spcPts val="1500"/>
                  </a:spcBef>
                  <a:defRPr sz="3800">
                    <a:solidFill>
                      <a:srgbClr val="FFFFFF"/>
                    </a:solidFill>
                    <a:latin typeface="微软雅黑"/>
                    <a:ea typeface="微软雅黑"/>
                    <a:cs typeface="微软雅黑"/>
                    <a:sym typeface="微软雅黑"/>
                  </a:defRPr>
                </a:lvl1pPr>
              </a:lstStyle>
              <a:p>
                <a:r>
                  <a:t>展现</a:t>
                </a:r>
              </a:p>
            </p:txBody>
          </p:sp>
        </p:grpSp>
        <p:grpSp>
          <p:nvGrpSpPr>
            <p:cNvPr id="325" name="成组"/>
            <p:cNvGrpSpPr/>
            <p:nvPr/>
          </p:nvGrpSpPr>
          <p:grpSpPr>
            <a:xfrm>
              <a:off x="1458408" y="0"/>
              <a:ext cx="2383301" cy="2498278"/>
              <a:chOff x="0" y="0"/>
              <a:chExt cx="2383300" cy="2498277"/>
            </a:xfrm>
          </p:grpSpPr>
          <p:sp>
            <p:nvSpPr>
              <p:cNvPr id="323" name="形状"/>
              <p:cNvSpPr/>
              <p:nvPr/>
            </p:nvSpPr>
            <p:spPr>
              <a:xfrm rot="20700000">
                <a:off x="235852" y="212040"/>
                <a:ext cx="1911596" cy="20741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757" y="5344"/>
                    </a:moveTo>
                    <a:lnTo>
                      <a:pt x="20297" y="4360"/>
                    </a:lnTo>
                    <a:lnTo>
                      <a:pt x="21600" y="6440"/>
                    </a:lnTo>
                    <a:lnTo>
                      <a:pt x="18906" y="8774"/>
                    </a:lnTo>
                    <a:cubicBezTo>
                      <a:pt x="19296" y="10101"/>
                      <a:pt x="19296" y="11499"/>
                      <a:pt x="18906" y="12826"/>
                    </a:cubicBezTo>
                    <a:lnTo>
                      <a:pt x="21600" y="15160"/>
                    </a:lnTo>
                    <a:lnTo>
                      <a:pt x="20297" y="17240"/>
                    </a:lnTo>
                    <a:lnTo>
                      <a:pt x="16757" y="16256"/>
                    </a:lnTo>
                    <a:lnTo>
                      <a:pt x="16757" y="16256"/>
                    </a:lnTo>
                    <a:cubicBezTo>
                      <a:pt x="15705" y="17232"/>
                      <a:pt x="14391" y="17931"/>
                      <a:pt x="12949" y="18283"/>
                    </a:cubicBezTo>
                    <a:lnTo>
                      <a:pt x="12103" y="21600"/>
                    </a:lnTo>
                    <a:lnTo>
                      <a:pt x="9497" y="21600"/>
                    </a:lnTo>
                    <a:lnTo>
                      <a:pt x="8651" y="18283"/>
                    </a:lnTo>
                    <a:lnTo>
                      <a:pt x="8651" y="18283"/>
                    </a:lnTo>
                    <a:cubicBezTo>
                      <a:pt x="7209" y="17931"/>
                      <a:pt x="5895" y="17232"/>
                      <a:pt x="4843" y="16256"/>
                    </a:cubicBezTo>
                    <a:lnTo>
                      <a:pt x="1303" y="17240"/>
                    </a:lnTo>
                    <a:lnTo>
                      <a:pt x="0" y="15160"/>
                    </a:lnTo>
                    <a:lnTo>
                      <a:pt x="2694" y="12826"/>
                    </a:lnTo>
                    <a:lnTo>
                      <a:pt x="2694" y="12826"/>
                    </a:lnTo>
                    <a:cubicBezTo>
                      <a:pt x="2304" y="11499"/>
                      <a:pt x="2304" y="10101"/>
                      <a:pt x="2694" y="8774"/>
                    </a:cubicBezTo>
                    <a:lnTo>
                      <a:pt x="0" y="6440"/>
                    </a:lnTo>
                    <a:lnTo>
                      <a:pt x="1303" y="4360"/>
                    </a:lnTo>
                    <a:lnTo>
                      <a:pt x="4843" y="5344"/>
                    </a:lnTo>
                    <a:lnTo>
                      <a:pt x="4843" y="5344"/>
                    </a:lnTo>
                    <a:cubicBezTo>
                      <a:pt x="5895" y="4368"/>
                      <a:pt x="7209" y="3669"/>
                      <a:pt x="8651" y="3317"/>
                    </a:cubicBezTo>
                    <a:lnTo>
                      <a:pt x="9497" y="0"/>
                    </a:lnTo>
                    <a:lnTo>
                      <a:pt x="12103" y="0"/>
                    </a:lnTo>
                    <a:lnTo>
                      <a:pt x="12949" y="3317"/>
                    </a:lnTo>
                    <a:lnTo>
                      <a:pt x="12949" y="3317"/>
                    </a:lnTo>
                    <a:cubicBezTo>
                      <a:pt x="14391" y="3669"/>
                      <a:pt x="15705" y="4368"/>
                      <a:pt x="16757" y="534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1689100">
                  <a:lnSpc>
                    <a:spcPct val="90000"/>
                  </a:lnSpc>
                  <a:spcBef>
                    <a:spcPts val="700"/>
                  </a:spcBef>
                  <a:defRPr sz="3800">
                    <a:solidFill>
                      <a:srgbClr val="FFFFFF"/>
                    </a:solidFill>
                    <a:latin typeface="微软雅黑"/>
                    <a:ea typeface="微软雅黑"/>
                    <a:cs typeface="微软雅黑"/>
                    <a:sym typeface="微软雅黑"/>
                  </a:defRPr>
                </a:pPr>
                <a:endParaRPr/>
              </a:p>
            </p:txBody>
          </p:sp>
          <p:sp>
            <p:nvSpPr>
              <p:cNvPr id="324" name="性能"/>
              <p:cNvSpPr txBox="1"/>
              <p:nvPr/>
            </p:nvSpPr>
            <p:spPr>
              <a:xfrm>
                <a:off x="595596" y="864328"/>
                <a:ext cx="1192107" cy="7696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8259" tIns="48259" rIns="48259" bIns="48259" numCol="1" anchor="ctr">
                <a:spAutoFit/>
              </a:bodyPr>
              <a:lstStyle>
                <a:lvl1pPr algn="ctr" defTabSz="1689100">
                  <a:lnSpc>
                    <a:spcPct val="90000"/>
                  </a:lnSpc>
                  <a:spcBef>
                    <a:spcPts val="1500"/>
                  </a:spcBef>
                  <a:defRPr sz="3800">
                    <a:solidFill>
                      <a:srgbClr val="FFFFFF"/>
                    </a:solidFill>
                    <a:latin typeface="微软雅黑"/>
                    <a:ea typeface="微软雅黑"/>
                    <a:cs typeface="微软雅黑"/>
                    <a:sym typeface="微软雅黑"/>
                  </a:defRPr>
                </a:lvl1pPr>
              </a:lstStyle>
              <a:p>
                <a:r>
                  <a:t>性能</a:t>
                </a:r>
              </a:p>
            </p:txBody>
          </p:sp>
        </p:grpSp>
        <p:sp>
          <p:nvSpPr>
            <p:cNvPr id="326" name="形状"/>
            <p:cNvSpPr/>
            <p:nvPr/>
          </p:nvSpPr>
          <p:spPr>
            <a:xfrm>
              <a:off x="3598847" y="2048571"/>
              <a:ext cx="1989397" cy="30854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02" h="20924" extrusionOk="0">
                  <a:moveTo>
                    <a:pt x="0" y="78"/>
                  </a:moveTo>
                  <a:lnTo>
                    <a:pt x="0" y="78"/>
                  </a:lnTo>
                  <a:cubicBezTo>
                    <a:pt x="10409" y="-676"/>
                    <a:pt x="19803" y="4108"/>
                    <a:pt x="20982" y="10763"/>
                  </a:cubicBezTo>
                  <a:cubicBezTo>
                    <a:pt x="21600" y="14254"/>
                    <a:pt x="19820" y="17744"/>
                    <a:pt x="16103" y="20331"/>
                  </a:cubicBezTo>
                  <a:lnTo>
                    <a:pt x="16958" y="20924"/>
                  </a:lnTo>
                  <a:lnTo>
                    <a:pt x="14353" y="20595"/>
                  </a:lnTo>
                  <a:lnTo>
                    <a:pt x="13957" y="18844"/>
                  </a:lnTo>
                  <a:lnTo>
                    <a:pt x="14812" y="19437"/>
                  </a:lnTo>
                  <a:cubicBezTo>
                    <a:pt x="21126" y="14960"/>
                    <a:pt x="20568" y="8059"/>
                    <a:pt x="13567" y="4022"/>
                  </a:cubicBezTo>
                  <a:cubicBezTo>
                    <a:pt x="9935" y="1928"/>
                    <a:pt x="5073" y="931"/>
                    <a:pt x="213" y="1283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27" name="形状"/>
            <p:cNvSpPr/>
            <p:nvPr/>
          </p:nvSpPr>
          <p:spPr>
            <a:xfrm>
              <a:off x="0" y="1415150"/>
              <a:ext cx="956348" cy="14202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41" y="0"/>
                  </a:moveTo>
                  <a:lnTo>
                    <a:pt x="21600" y="2509"/>
                  </a:lnTo>
                  <a:lnTo>
                    <a:pt x="21600" y="2509"/>
                  </a:lnTo>
                  <a:cubicBezTo>
                    <a:pt x="11798" y="5271"/>
                    <a:pt x="5742" y="11963"/>
                    <a:pt x="6593" y="19095"/>
                  </a:cubicBezTo>
                  <a:lnTo>
                    <a:pt x="9206" y="18710"/>
                  </a:lnTo>
                  <a:lnTo>
                    <a:pt x="5109" y="21600"/>
                  </a:lnTo>
                  <a:lnTo>
                    <a:pt x="0" y="20067"/>
                  </a:lnTo>
                  <a:lnTo>
                    <a:pt x="2616" y="19681"/>
                  </a:lnTo>
                  <a:lnTo>
                    <a:pt x="2616" y="19681"/>
                  </a:lnTo>
                  <a:cubicBezTo>
                    <a:pt x="1369" y="11255"/>
                    <a:pt x="8440" y="3268"/>
                    <a:pt x="20041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28" name="形状"/>
            <p:cNvSpPr/>
            <p:nvPr/>
          </p:nvSpPr>
          <p:spPr>
            <a:xfrm>
              <a:off x="1216195" y="196414"/>
              <a:ext cx="556410" cy="11312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82" h="21600" extrusionOk="0">
                  <a:moveTo>
                    <a:pt x="183" y="21600"/>
                  </a:moveTo>
                  <a:lnTo>
                    <a:pt x="183" y="21600"/>
                  </a:lnTo>
                  <a:cubicBezTo>
                    <a:pt x="-1018" y="14315"/>
                    <a:pt x="3721" y="7101"/>
                    <a:pt x="13258" y="1696"/>
                  </a:cubicBezTo>
                  <a:lnTo>
                    <a:pt x="10348" y="0"/>
                  </a:lnTo>
                  <a:lnTo>
                    <a:pt x="19330" y="999"/>
                  </a:lnTo>
                  <a:lnTo>
                    <a:pt x="20582" y="5964"/>
                  </a:lnTo>
                  <a:lnTo>
                    <a:pt x="17674" y="4269"/>
                  </a:lnTo>
                  <a:lnTo>
                    <a:pt x="17674" y="4269"/>
                  </a:lnTo>
                  <a:cubicBezTo>
                    <a:pt x="9688" y="8944"/>
                    <a:pt x="5750" y="15100"/>
                    <a:pt x="6774" y="21311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文本框 15"/>
          <p:cNvSpPr txBox="1"/>
          <p:nvPr/>
        </p:nvSpPr>
        <p:spPr>
          <a:xfrm>
            <a:off x="2213125" y="700742"/>
            <a:ext cx="776574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800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用户体验</a:t>
            </a:r>
          </a:p>
        </p:txBody>
      </p:sp>
      <p:sp>
        <p:nvSpPr>
          <p:cNvPr id="335" name="直接连接符 18"/>
          <p:cNvSpPr/>
          <p:nvPr/>
        </p:nvSpPr>
        <p:spPr>
          <a:xfrm>
            <a:off x="1970908" y="1223962"/>
            <a:ext cx="8250185" cy="1"/>
          </a:xfrm>
          <a:prstGeom prst="line">
            <a:avLst/>
          </a:prstGeom>
          <a:ln w="6350">
            <a:solidFill>
              <a:srgbClr val="FFAF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345" name="图示 1"/>
          <p:cNvGrpSpPr/>
          <p:nvPr/>
        </p:nvGrpSpPr>
        <p:grpSpPr>
          <a:xfrm>
            <a:off x="3999089" y="2014746"/>
            <a:ext cx="4800554" cy="3896762"/>
            <a:chOff x="0" y="0"/>
            <a:chExt cx="4800553" cy="3896761"/>
          </a:xfrm>
        </p:grpSpPr>
        <p:grpSp>
          <p:nvGrpSpPr>
            <p:cNvPr id="339" name="成组"/>
            <p:cNvGrpSpPr/>
            <p:nvPr/>
          </p:nvGrpSpPr>
          <p:grpSpPr>
            <a:xfrm>
              <a:off x="1980417" y="0"/>
              <a:ext cx="1833721" cy="2107725"/>
              <a:chOff x="0" y="0"/>
              <a:chExt cx="1833720" cy="2107724"/>
            </a:xfrm>
          </p:grpSpPr>
          <p:sp>
            <p:nvSpPr>
              <p:cNvPr id="337" name="形状"/>
              <p:cNvSpPr/>
              <p:nvPr/>
            </p:nvSpPr>
            <p:spPr>
              <a:xfrm rot="5400000">
                <a:off x="-137003" y="137002"/>
                <a:ext cx="2107726" cy="18337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800"/>
                    </a:moveTo>
                    <a:lnTo>
                      <a:pt x="4698" y="0"/>
                    </a:lnTo>
                    <a:lnTo>
                      <a:pt x="16902" y="0"/>
                    </a:lnTo>
                    <a:lnTo>
                      <a:pt x="21600" y="10800"/>
                    </a:lnTo>
                    <a:lnTo>
                      <a:pt x="16902" y="21600"/>
                    </a:lnTo>
                    <a:lnTo>
                      <a:pt x="4698" y="21600"/>
                    </a:lnTo>
                    <a:close/>
                  </a:path>
                </a:pathLst>
              </a:custGeom>
              <a:solidFill>
                <a:schemeClr val="accent4">
                  <a:alpha val="90000"/>
                </a:schemeClr>
              </a:solidFill>
              <a:ln w="12700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1333500">
                  <a:lnSpc>
                    <a:spcPct val="90000"/>
                  </a:lnSpc>
                  <a:spcBef>
                    <a:spcPts val="700"/>
                  </a:spcBef>
                  <a:defRPr sz="3000">
                    <a:solidFill>
                      <a:srgbClr val="FFFFFF"/>
                    </a:solidFill>
                    <a:latin typeface="微软雅黑"/>
                    <a:ea typeface="微软雅黑"/>
                    <a:cs typeface="微软雅黑"/>
                    <a:sym typeface="微软雅黑"/>
                  </a:defRPr>
                </a:pPr>
                <a:endParaRPr/>
              </a:p>
            </p:txBody>
          </p:sp>
          <p:sp>
            <p:nvSpPr>
              <p:cNvPr id="338" name="加载速度"/>
              <p:cNvSpPr txBox="1"/>
              <p:nvPr/>
            </p:nvSpPr>
            <p:spPr>
              <a:xfrm>
                <a:off x="285754" y="432832"/>
                <a:ext cx="1262211" cy="124206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114300" tIns="114300" rIns="114300" bIns="114300" numCol="1" anchor="ctr">
                <a:spAutoFit/>
              </a:bodyPr>
              <a:lstStyle>
                <a:lvl1pPr algn="ctr" defTabSz="1333500">
                  <a:lnSpc>
                    <a:spcPct val="90000"/>
                  </a:lnSpc>
                  <a:spcBef>
                    <a:spcPts val="1200"/>
                  </a:spcBef>
                  <a:defRPr sz="3000">
                    <a:solidFill>
                      <a:srgbClr val="FFFFFF"/>
                    </a:solidFill>
                    <a:latin typeface="微软雅黑"/>
                    <a:ea typeface="微软雅黑"/>
                    <a:cs typeface="微软雅黑"/>
                    <a:sym typeface="微软雅黑"/>
                  </a:defRPr>
                </a:lvl1pPr>
              </a:lstStyle>
              <a:p>
                <a:r>
                  <a:t>加载速度</a:t>
                </a:r>
              </a:p>
            </p:txBody>
          </p:sp>
        </p:grpSp>
        <p:sp>
          <p:nvSpPr>
            <p:cNvPr id="340" name="形状"/>
            <p:cNvSpPr/>
            <p:nvPr/>
          </p:nvSpPr>
          <p:spPr>
            <a:xfrm rot="5400000">
              <a:off x="-137003" y="137002"/>
              <a:ext cx="2107726" cy="18337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lnTo>
                    <a:pt x="4698" y="0"/>
                  </a:lnTo>
                  <a:lnTo>
                    <a:pt x="16902" y="0"/>
                  </a:lnTo>
                  <a:lnTo>
                    <a:pt x="21600" y="10800"/>
                  </a:lnTo>
                  <a:lnTo>
                    <a:pt x="16902" y="21600"/>
                  </a:lnTo>
                  <a:lnTo>
                    <a:pt x="4698" y="21600"/>
                  </a:lnTo>
                  <a:close/>
                </a:path>
              </a:pathLst>
            </a:custGeom>
            <a:solidFill>
              <a:schemeClr val="accent4">
                <a:alpha val="76667"/>
              </a:schemeClr>
            </a:solidFill>
            <a:ln w="1270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1600200">
                <a:lnSpc>
                  <a:spcPct val="90000"/>
                </a:lnSpc>
                <a:spcBef>
                  <a:spcPts val="700"/>
                </a:spcBef>
                <a:defRPr sz="3600">
                  <a:solidFill>
                    <a:srgbClr val="FFFFFF"/>
                  </a:solidFill>
                </a:defRPr>
              </a:pPr>
              <a:endParaRPr/>
            </a:p>
          </p:txBody>
        </p:sp>
        <p:grpSp>
          <p:nvGrpSpPr>
            <p:cNvPr id="343" name="成组"/>
            <p:cNvGrpSpPr/>
            <p:nvPr/>
          </p:nvGrpSpPr>
          <p:grpSpPr>
            <a:xfrm>
              <a:off x="986415" y="1789037"/>
              <a:ext cx="1833721" cy="2107725"/>
              <a:chOff x="0" y="0"/>
              <a:chExt cx="1833720" cy="2107724"/>
            </a:xfrm>
          </p:grpSpPr>
          <p:sp>
            <p:nvSpPr>
              <p:cNvPr id="341" name="形状"/>
              <p:cNvSpPr/>
              <p:nvPr/>
            </p:nvSpPr>
            <p:spPr>
              <a:xfrm rot="5400000">
                <a:off x="-137003" y="137002"/>
                <a:ext cx="2107726" cy="18337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800"/>
                    </a:moveTo>
                    <a:lnTo>
                      <a:pt x="4698" y="0"/>
                    </a:lnTo>
                    <a:lnTo>
                      <a:pt x="16902" y="0"/>
                    </a:lnTo>
                    <a:lnTo>
                      <a:pt x="21600" y="10800"/>
                    </a:lnTo>
                    <a:lnTo>
                      <a:pt x="16902" y="21600"/>
                    </a:lnTo>
                    <a:lnTo>
                      <a:pt x="4698" y="21600"/>
                    </a:lnTo>
                    <a:close/>
                  </a:path>
                </a:pathLst>
              </a:custGeom>
              <a:solidFill>
                <a:schemeClr val="accent4">
                  <a:alpha val="63333"/>
                </a:schemeClr>
              </a:solidFill>
              <a:ln w="12700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1333500">
                  <a:lnSpc>
                    <a:spcPct val="90000"/>
                  </a:lnSpc>
                  <a:spcBef>
                    <a:spcPts val="700"/>
                  </a:spcBef>
                  <a:defRPr sz="3000">
                    <a:solidFill>
                      <a:srgbClr val="FFFFFF"/>
                    </a:solidFill>
                    <a:latin typeface="微软雅黑"/>
                    <a:ea typeface="微软雅黑"/>
                    <a:cs typeface="微软雅黑"/>
                    <a:sym typeface="微软雅黑"/>
                  </a:defRPr>
                </a:pPr>
                <a:endParaRPr/>
              </a:p>
            </p:txBody>
          </p:sp>
          <p:sp>
            <p:nvSpPr>
              <p:cNvPr id="342" name="包体大小"/>
              <p:cNvSpPr txBox="1"/>
              <p:nvPr/>
            </p:nvSpPr>
            <p:spPr>
              <a:xfrm>
                <a:off x="285754" y="432831"/>
                <a:ext cx="1262211" cy="124206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114300" tIns="114300" rIns="114300" bIns="114300" numCol="1" anchor="ctr">
                <a:spAutoFit/>
              </a:bodyPr>
              <a:lstStyle>
                <a:lvl1pPr algn="ctr" defTabSz="1333500">
                  <a:lnSpc>
                    <a:spcPct val="90000"/>
                  </a:lnSpc>
                  <a:spcBef>
                    <a:spcPts val="1200"/>
                  </a:spcBef>
                  <a:defRPr sz="3000">
                    <a:solidFill>
                      <a:srgbClr val="FFFFFF"/>
                    </a:solidFill>
                    <a:latin typeface="微软雅黑"/>
                    <a:ea typeface="微软雅黑"/>
                    <a:cs typeface="微软雅黑"/>
                    <a:sym typeface="微软雅黑"/>
                  </a:defRPr>
                </a:lvl1pPr>
              </a:lstStyle>
              <a:p>
                <a:r>
                  <a:t>包体大小</a:t>
                </a:r>
              </a:p>
            </p:txBody>
          </p:sp>
        </p:grpSp>
        <p:sp>
          <p:nvSpPr>
            <p:cNvPr id="344" name="形状"/>
            <p:cNvSpPr/>
            <p:nvPr/>
          </p:nvSpPr>
          <p:spPr>
            <a:xfrm rot="5400000">
              <a:off x="2829831" y="1926039"/>
              <a:ext cx="2107725" cy="18337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lnTo>
                    <a:pt x="4698" y="0"/>
                  </a:lnTo>
                  <a:lnTo>
                    <a:pt x="16902" y="0"/>
                  </a:lnTo>
                  <a:lnTo>
                    <a:pt x="21600" y="10800"/>
                  </a:lnTo>
                  <a:lnTo>
                    <a:pt x="16902" y="21600"/>
                  </a:lnTo>
                  <a:lnTo>
                    <a:pt x="4698" y="21600"/>
                  </a:lnTo>
                  <a:close/>
                </a:path>
              </a:pathLst>
            </a:custGeom>
            <a:solidFill>
              <a:schemeClr val="accent4">
                <a:alpha val="49999"/>
              </a:schemeClr>
            </a:solidFill>
            <a:ln w="1270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1600200">
                <a:lnSpc>
                  <a:spcPct val="90000"/>
                </a:lnSpc>
                <a:spcBef>
                  <a:spcPts val="700"/>
                </a:spcBef>
                <a:defRPr sz="3600">
                  <a:solidFill>
                    <a:srgbClr val="FFFFFF"/>
                  </a:solidFill>
                </a:defRPr>
              </a:pPr>
              <a:endParaRPr/>
            </a:p>
          </p:txBody>
        </p:sp>
      </p:grp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7" name="图示 2"/>
          <p:cNvGrpSpPr/>
          <p:nvPr/>
        </p:nvGrpSpPr>
        <p:grpSpPr>
          <a:xfrm>
            <a:off x="2784038" y="1376159"/>
            <a:ext cx="6393369" cy="4248963"/>
            <a:chOff x="0" y="0"/>
            <a:chExt cx="6393367" cy="4248962"/>
          </a:xfrm>
        </p:grpSpPr>
        <p:grpSp>
          <p:nvGrpSpPr>
            <p:cNvPr id="353" name="成组"/>
            <p:cNvGrpSpPr/>
            <p:nvPr/>
          </p:nvGrpSpPr>
          <p:grpSpPr>
            <a:xfrm>
              <a:off x="3453221" y="2889294"/>
              <a:ext cx="2836405" cy="1359669"/>
              <a:chOff x="0" y="0"/>
              <a:chExt cx="2836404" cy="1359667"/>
            </a:xfrm>
          </p:grpSpPr>
          <p:sp>
            <p:nvSpPr>
              <p:cNvPr id="351" name="圆角矩形"/>
              <p:cNvSpPr/>
              <p:nvPr/>
            </p:nvSpPr>
            <p:spPr>
              <a:xfrm>
                <a:off x="0" y="0"/>
                <a:ext cx="2836405" cy="1359668"/>
              </a:xfrm>
              <a:prstGeom prst="roundRect">
                <a:avLst>
                  <a:gd name="adj" fmla="val 10000"/>
                </a:avLst>
              </a:prstGeom>
              <a:solidFill>
                <a:srgbClr val="FFFFFF">
                  <a:alpha val="90000"/>
                </a:srgbClr>
              </a:solidFill>
              <a:ln w="12700" cap="flat">
                <a:solidFill>
                  <a:srgbClr val="FFDFB1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1022350">
                  <a:lnSpc>
                    <a:spcPct val="90000"/>
                  </a:lnSpc>
                  <a:spcBef>
                    <a:spcPts val="300"/>
                  </a:spcBef>
                  <a:defRPr sz="2300"/>
                </a:pPr>
                <a:endParaRPr/>
              </a:p>
            </p:txBody>
          </p:sp>
          <p:sp>
            <p:nvSpPr>
              <p:cNvPr id="352" name="美术效果"/>
              <p:cNvSpPr txBox="1"/>
              <p:nvPr/>
            </p:nvSpPr>
            <p:spPr>
              <a:xfrm>
                <a:off x="880788" y="369784"/>
                <a:ext cx="1925750" cy="635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114300" tIns="114300" rIns="114300" bIns="114300" numCol="1" anchor="t">
                <a:spAutoFit/>
              </a:bodyPr>
              <a:lstStyle/>
              <a:p>
                <a:pPr marL="228600" lvl="1" indent="-228600" defTabSz="1022350">
                  <a:lnSpc>
                    <a:spcPct val="90000"/>
                  </a:lnSpc>
                  <a:spcBef>
                    <a:spcPts val="400"/>
                  </a:spcBef>
                  <a:buSzPct val="100000"/>
                  <a:buChar char="•"/>
                  <a:defRPr sz="2300"/>
                </a:pPr>
                <a:r>
                  <a:t>美术效果</a:t>
                </a:r>
              </a:p>
            </p:txBody>
          </p:sp>
        </p:grpSp>
        <p:grpSp>
          <p:nvGrpSpPr>
            <p:cNvPr id="356" name="成组"/>
            <p:cNvGrpSpPr/>
            <p:nvPr/>
          </p:nvGrpSpPr>
          <p:grpSpPr>
            <a:xfrm>
              <a:off x="9961" y="2877574"/>
              <a:ext cx="2863776" cy="1359669"/>
              <a:chOff x="0" y="0"/>
              <a:chExt cx="2863775" cy="1359667"/>
            </a:xfrm>
          </p:grpSpPr>
          <p:sp>
            <p:nvSpPr>
              <p:cNvPr id="354" name="圆角矩形"/>
              <p:cNvSpPr/>
              <p:nvPr/>
            </p:nvSpPr>
            <p:spPr>
              <a:xfrm>
                <a:off x="0" y="0"/>
                <a:ext cx="2863776" cy="1359668"/>
              </a:xfrm>
              <a:prstGeom prst="roundRect">
                <a:avLst>
                  <a:gd name="adj" fmla="val 10000"/>
                </a:avLst>
              </a:prstGeom>
              <a:solidFill>
                <a:srgbClr val="FFFFFF">
                  <a:alpha val="90000"/>
                </a:srgbClr>
              </a:solidFill>
              <a:ln w="12700" cap="flat">
                <a:solidFill>
                  <a:srgbClr val="FFBD36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1022350">
                  <a:lnSpc>
                    <a:spcPct val="90000"/>
                  </a:lnSpc>
                  <a:spcBef>
                    <a:spcPts val="300"/>
                  </a:spcBef>
                  <a:defRPr sz="2300"/>
                </a:pPr>
                <a:endParaRPr/>
              </a:p>
            </p:txBody>
          </p:sp>
          <p:sp>
            <p:nvSpPr>
              <p:cNvPr id="355" name="加载速度"/>
              <p:cNvSpPr txBox="1"/>
              <p:nvPr/>
            </p:nvSpPr>
            <p:spPr>
              <a:xfrm>
                <a:off x="29866" y="369784"/>
                <a:ext cx="1944910" cy="635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114300" tIns="114300" rIns="114300" bIns="114300" numCol="1" anchor="t">
                <a:spAutoFit/>
              </a:bodyPr>
              <a:lstStyle/>
              <a:p>
                <a:pPr marL="228600" lvl="1" indent="-228600" defTabSz="1022350">
                  <a:lnSpc>
                    <a:spcPct val="90000"/>
                  </a:lnSpc>
                  <a:spcBef>
                    <a:spcPts val="400"/>
                  </a:spcBef>
                  <a:buSzPct val="100000"/>
                  <a:buChar char="•"/>
                  <a:defRPr sz="2300"/>
                </a:pPr>
                <a:r>
                  <a:t>加载速度</a:t>
                </a:r>
              </a:p>
            </p:txBody>
          </p:sp>
        </p:grpSp>
        <p:grpSp>
          <p:nvGrpSpPr>
            <p:cNvPr id="359" name="成组"/>
            <p:cNvGrpSpPr/>
            <p:nvPr/>
          </p:nvGrpSpPr>
          <p:grpSpPr>
            <a:xfrm>
              <a:off x="3349478" y="0"/>
              <a:ext cx="3043890" cy="1359668"/>
              <a:chOff x="0" y="0"/>
              <a:chExt cx="3043889" cy="1359667"/>
            </a:xfrm>
          </p:grpSpPr>
          <p:sp>
            <p:nvSpPr>
              <p:cNvPr id="357" name="圆角矩形"/>
              <p:cNvSpPr/>
              <p:nvPr/>
            </p:nvSpPr>
            <p:spPr>
              <a:xfrm>
                <a:off x="0" y="0"/>
                <a:ext cx="3043890" cy="1359668"/>
              </a:xfrm>
              <a:prstGeom prst="roundRect">
                <a:avLst>
                  <a:gd name="adj" fmla="val 10000"/>
                </a:avLst>
              </a:prstGeom>
              <a:solidFill>
                <a:srgbClr val="FFFFFF">
                  <a:alpha val="90000"/>
                </a:srgbClr>
              </a:solidFill>
              <a:ln w="12700" cap="flat">
                <a:solidFill>
                  <a:srgbClr val="FFBD36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1066800">
                  <a:lnSpc>
                    <a:spcPct val="90000"/>
                  </a:lnSpc>
                  <a:spcBef>
                    <a:spcPts val="300"/>
                  </a:spcBef>
                  <a:defRPr sz="2400"/>
                </a:pPr>
                <a:endParaRPr/>
              </a:p>
            </p:txBody>
          </p:sp>
          <p:sp>
            <p:nvSpPr>
              <p:cNvPr id="358" name="硬盘占用"/>
              <p:cNvSpPr txBox="1"/>
              <p:nvPr/>
            </p:nvSpPr>
            <p:spPr>
              <a:xfrm>
                <a:off x="943033" y="29866"/>
                <a:ext cx="2070989" cy="6553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118110" tIns="118110" rIns="118110" bIns="118110" numCol="1" anchor="t">
                <a:spAutoFit/>
              </a:bodyPr>
              <a:lstStyle/>
              <a:p>
                <a:pPr marL="228600" lvl="1" indent="-228600" defTabSz="1066800">
                  <a:lnSpc>
                    <a:spcPct val="90000"/>
                  </a:lnSpc>
                  <a:spcBef>
                    <a:spcPts val="400"/>
                  </a:spcBef>
                  <a:buSzPct val="100000"/>
                  <a:buChar char="•"/>
                  <a:defRPr sz="2400"/>
                </a:pPr>
                <a:r>
                  <a:t>硬盘占用</a:t>
                </a:r>
              </a:p>
            </p:txBody>
          </p:sp>
        </p:grpSp>
        <p:grpSp>
          <p:nvGrpSpPr>
            <p:cNvPr id="362" name="成组"/>
            <p:cNvGrpSpPr/>
            <p:nvPr/>
          </p:nvGrpSpPr>
          <p:grpSpPr>
            <a:xfrm>
              <a:off x="0" y="0"/>
              <a:ext cx="2893518" cy="1359668"/>
              <a:chOff x="0" y="0"/>
              <a:chExt cx="2893517" cy="1359667"/>
            </a:xfrm>
          </p:grpSpPr>
          <p:sp>
            <p:nvSpPr>
              <p:cNvPr id="360" name="圆角矩形"/>
              <p:cNvSpPr/>
              <p:nvPr/>
            </p:nvSpPr>
            <p:spPr>
              <a:xfrm>
                <a:off x="0" y="0"/>
                <a:ext cx="2893518" cy="1359668"/>
              </a:xfrm>
              <a:prstGeom prst="roundRect">
                <a:avLst>
                  <a:gd name="adj" fmla="val 10000"/>
                </a:avLst>
              </a:prstGeom>
              <a:solidFill>
                <a:srgbClr val="FFFFFF">
                  <a:alpha val="90000"/>
                </a:srgbClr>
              </a:solidFill>
              <a:ln w="12700" cap="flat">
                <a:solidFill>
                  <a:srgbClr val="BA8C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1066800">
                  <a:lnSpc>
                    <a:spcPct val="90000"/>
                  </a:lnSpc>
                  <a:spcBef>
                    <a:spcPts val="300"/>
                  </a:spcBef>
                  <a:defRPr sz="2400"/>
                </a:pPr>
                <a:endParaRPr/>
              </a:p>
            </p:txBody>
          </p:sp>
          <p:sp>
            <p:nvSpPr>
              <p:cNvPr id="361" name="内存占用"/>
              <p:cNvSpPr txBox="1"/>
              <p:nvPr/>
            </p:nvSpPr>
            <p:spPr>
              <a:xfrm>
                <a:off x="29866" y="29866"/>
                <a:ext cx="1965730" cy="6553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118110" tIns="118110" rIns="118110" bIns="118110" numCol="1" anchor="t">
                <a:spAutoFit/>
              </a:bodyPr>
              <a:lstStyle/>
              <a:p>
                <a:pPr marL="228600" lvl="1" indent="-228600" defTabSz="1066800">
                  <a:lnSpc>
                    <a:spcPct val="90000"/>
                  </a:lnSpc>
                  <a:spcBef>
                    <a:spcPts val="400"/>
                  </a:spcBef>
                  <a:buSzPct val="100000"/>
                  <a:buChar char="•"/>
                  <a:defRPr sz="2400"/>
                </a:pPr>
                <a:r>
                  <a:t>内存占用</a:t>
                </a:r>
              </a:p>
            </p:txBody>
          </p:sp>
        </p:grpSp>
        <p:grpSp>
          <p:nvGrpSpPr>
            <p:cNvPr id="365" name="成组"/>
            <p:cNvGrpSpPr/>
            <p:nvPr/>
          </p:nvGrpSpPr>
          <p:grpSpPr>
            <a:xfrm>
              <a:off x="1314392" y="242189"/>
              <a:ext cx="1839802" cy="1839803"/>
              <a:chOff x="0" y="0"/>
              <a:chExt cx="1839801" cy="1839801"/>
            </a:xfrm>
          </p:grpSpPr>
          <p:sp>
            <p:nvSpPr>
              <p:cNvPr id="363" name="形状"/>
              <p:cNvSpPr/>
              <p:nvPr/>
            </p:nvSpPr>
            <p:spPr>
              <a:xfrm>
                <a:off x="-1" y="-1"/>
                <a:ext cx="1839803" cy="18398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671"/>
                      <a:pt x="9671" y="0"/>
                      <a:pt x="21600" y="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BA8C00"/>
              </a:solidFill>
              <a:ln w="12700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1422400">
                  <a:lnSpc>
                    <a:spcPct val="90000"/>
                  </a:lnSpc>
                  <a:spcBef>
                    <a:spcPts val="700"/>
                  </a:spcBef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364" name="内存"/>
              <p:cNvSpPr txBox="1"/>
              <p:nvPr/>
            </p:nvSpPr>
            <p:spPr>
              <a:xfrm>
                <a:off x="538864" y="675999"/>
                <a:ext cx="1300937" cy="10266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227584" tIns="227584" rIns="227584" bIns="227584" numCol="1" anchor="ctr">
                <a:spAutoFit/>
              </a:bodyPr>
              <a:lstStyle>
                <a:lvl1pPr algn="ctr" defTabSz="1422400">
                  <a:lnSpc>
                    <a:spcPct val="90000"/>
                  </a:lnSpc>
                  <a:spcBef>
                    <a:spcPts val="1300"/>
                  </a:spcBef>
                  <a:defRPr sz="3200">
                    <a:solidFill>
                      <a:srgbClr val="FFFFFF"/>
                    </a:solidFill>
                  </a:defRPr>
                </a:lvl1pPr>
              </a:lstStyle>
              <a:p>
                <a:r>
                  <a:t>内存</a:t>
                </a:r>
              </a:p>
            </p:txBody>
          </p:sp>
        </p:grpSp>
        <p:grpSp>
          <p:nvGrpSpPr>
            <p:cNvPr id="368" name="成组"/>
            <p:cNvGrpSpPr/>
            <p:nvPr/>
          </p:nvGrpSpPr>
          <p:grpSpPr>
            <a:xfrm>
              <a:off x="3239173" y="242189"/>
              <a:ext cx="1839802" cy="1839803"/>
              <a:chOff x="0" y="0"/>
              <a:chExt cx="1839801" cy="1839801"/>
            </a:xfrm>
          </p:grpSpPr>
          <p:sp>
            <p:nvSpPr>
              <p:cNvPr id="366" name="形状"/>
              <p:cNvSpPr/>
              <p:nvPr/>
            </p:nvSpPr>
            <p:spPr>
              <a:xfrm rot="5400000">
                <a:off x="0" y="0"/>
                <a:ext cx="1839802" cy="18398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671"/>
                      <a:pt x="9671" y="0"/>
                      <a:pt x="21600" y="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BD36"/>
              </a:solidFill>
              <a:ln w="12700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1422400">
                  <a:lnSpc>
                    <a:spcPct val="90000"/>
                  </a:lnSpc>
                  <a:spcBef>
                    <a:spcPts val="700"/>
                  </a:spcBef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367" name="外存"/>
              <p:cNvSpPr txBox="1"/>
              <p:nvPr/>
            </p:nvSpPr>
            <p:spPr>
              <a:xfrm>
                <a:off x="0" y="675999"/>
                <a:ext cx="1300936" cy="10266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227584" tIns="227584" rIns="227584" bIns="227584" numCol="1" anchor="ctr">
                <a:spAutoFit/>
              </a:bodyPr>
              <a:lstStyle>
                <a:lvl1pPr algn="ctr" defTabSz="1422400">
                  <a:lnSpc>
                    <a:spcPct val="90000"/>
                  </a:lnSpc>
                  <a:spcBef>
                    <a:spcPts val="1300"/>
                  </a:spcBef>
                  <a:defRPr sz="3200">
                    <a:solidFill>
                      <a:srgbClr val="FFFFFF"/>
                    </a:solidFill>
                  </a:defRPr>
                </a:lvl1pPr>
              </a:lstStyle>
              <a:p>
                <a:r>
                  <a:t>外存</a:t>
                </a:r>
              </a:p>
            </p:txBody>
          </p:sp>
        </p:grpSp>
        <p:grpSp>
          <p:nvGrpSpPr>
            <p:cNvPr id="371" name="成组"/>
            <p:cNvGrpSpPr/>
            <p:nvPr/>
          </p:nvGrpSpPr>
          <p:grpSpPr>
            <a:xfrm>
              <a:off x="3239172" y="2166970"/>
              <a:ext cx="1839803" cy="1839803"/>
              <a:chOff x="0" y="0"/>
              <a:chExt cx="1839801" cy="1839801"/>
            </a:xfrm>
          </p:grpSpPr>
          <p:sp>
            <p:nvSpPr>
              <p:cNvPr id="369" name="形状"/>
              <p:cNvSpPr/>
              <p:nvPr/>
            </p:nvSpPr>
            <p:spPr>
              <a:xfrm rot="10800000">
                <a:off x="0" y="-1"/>
                <a:ext cx="1839802" cy="18398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671"/>
                      <a:pt x="9671" y="0"/>
                      <a:pt x="21600" y="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DFB1"/>
              </a:solidFill>
              <a:ln w="12700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1422400">
                  <a:lnSpc>
                    <a:spcPct val="90000"/>
                  </a:lnSpc>
                  <a:spcBef>
                    <a:spcPts val="700"/>
                  </a:spcBef>
                  <a:defRPr sz="3200"/>
                </a:pPr>
                <a:endParaRPr/>
              </a:p>
            </p:txBody>
          </p:sp>
          <p:sp>
            <p:nvSpPr>
              <p:cNvPr id="370" name="展现"/>
              <p:cNvSpPr txBox="1"/>
              <p:nvPr/>
            </p:nvSpPr>
            <p:spPr>
              <a:xfrm>
                <a:off x="0" y="137133"/>
                <a:ext cx="1300936" cy="10266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227584" tIns="227584" rIns="227584" bIns="227584" numCol="1" anchor="ctr">
                <a:spAutoFit/>
              </a:bodyPr>
              <a:lstStyle>
                <a:lvl1pPr algn="ctr" defTabSz="1422400">
                  <a:lnSpc>
                    <a:spcPct val="90000"/>
                  </a:lnSpc>
                  <a:spcBef>
                    <a:spcPts val="1300"/>
                  </a:spcBef>
                  <a:defRPr sz="3200"/>
                </a:lvl1pPr>
              </a:lstStyle>
              <a:p>
                <a:r>
                  <a:t>展现</a:t>
                </a:r>
              </a:p>
            </p:txBody>
          </p:sp>
        </p:grpSp>
        <p:grpSp>
          <p:nvGrpSpPr>
            <p:cNvPr id="374" name="成组"/>
            <p:cNvGrpSpPr/>
            <p:nvPr/>
          </p:nvGrpSpPr>
          <p:grpSpPr>
            <a:xfrm>
              <a:off x="1314391" y="2166970"/>
              <a:ext cx="1839803" cy="1839803"/>
              <a:chOff x="0" y="0"/>
              <a:chExt cx="1839801" cy="1839801"/>
            </a:xfrm>
          </p:grpSpPr>
          <p:sp>
            <p:nvSpPr>
              <p:cNvPr id="372" name="形状"/>
              <p:cNvSpPr/>
              <p:nvPr/>
            </p:nvSpPr>
            <p:spPr>
              <a:xfrm rot="16200000">
                <a:off x="0" y="-1"/>
                <a:ext cx="1839802" cy="18398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671"/>
                      <a:pt x="9671" y="0"/>
                      <a:pt x="21600" y="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BD36"/>
              </a:solidFill>
              <a:ln w="12700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1422400">
                  <a:lnSpc>
                    <a:spcPct val="90000"/>
                  </a:lnSpc>
                  <a:spcBef>
                    <a:spcPts val="700"/>
                  </a:spcBef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373" name="效率"/>
              <p:cNvSpPr txBox="1"/>
              <p:nvPr/>
            </p:nvSpPr>
            <p:spPr>
              <a:xfrm>
                <a:off x="538865" y="137133"/>
                <a:ext cx="1300937" cy="10266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227584" tIns="227584" rIns="227584" bIns="227584" numCol="1" anchor="ctr">
                <a:spAutoFit/>
              </a:bodyPr>
              <a:lstStyle>
                <a:lvl1pPr algn="ctr" defTabSz="1422400">
                  <a:lnSpc>
                    <a:spcPct val="90000"/>
                  </a:lnSpc>
                  <a:spcBef>
                    <a:spcPts val="1300"/>
                  </a:spcBef>
                  <a:defRPr sz="3200">
                    <a:solidFill>
                      <a:srgbClr val="FFFFFF"/>
                    </a:solidFill>
                  </a:defRPr>
                </a:lvl1pPr>
              </a:lstStyle>
              <a:p>
                <a:r>
                  <a:t>效率</a:t>
                </a:r>
              </a:p>
            </p:txBody>
          </p:sp>
        </p:grpSp>
        <p:sp>
          <p:nvSpPr>
            <p:cNvPr id="375" name="形状"/>
            <p:cNvSpPr/>
            <p:nvPr/>
          </p:nvSpPr>
          <p:spPr>
            <a:xfrm>
              <a:off x="2913595" y="1776598"/>
              <a:ext cx="581787" cy="2416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0" y="9671"/>
                    <a:pt x="4706" y="0"/>
                    <a:pt x="10510" y="0"/>
                  </a:cubicBezTo>
                  <a:cubicBezTo>
                    <a:pt x="14986" y="0"/>
                    <a:pt x="18971" y="5826"/>
                    <a:pt x="20439" y="14517"/>
                  </a:cubicBezTo>
                  <a:lnTo>
                    <a:pt x="21600" y="14516"/>
                  </a:lnTo>
                  <a:lnTo>
                    <a:pt x="19739" y="21600"/>
                  </a:lnTo>
                  <a:lnTo>
                    <a:pt x="16473" y="14516"/>
                  </a:lnTo>
                  <a:lnTo>
                    <a:pt x="17570" y="14516"/>
                  </a:lnTo>
                  <a:lnTo>
                    <a:pt x="17570" y="14516"/>
                  </a:lnTo>
                  <a:cubicBezTo>
                    <a:pt x="15555" y="6947"/>
                    <a:pt x="10761" y="3981"/>
                    <a:pt x="6862" y="7894"/>
                  </a:cubicBezTo>
                  <a:cubicBezTo>
                    <a:pt x="4222" y="10543"/>
                    <a:pt x="2563" y="15830"/>
                    <a:pt x="2563" y="21600"/>
                  </a:cubicBezTo>
                  <a:close/>
                </a:path>
              </a:pathLst>
            </a:custGeom>
            <a:solidFill>
              <a:srgbClr val="FFDFB1"/>
            </a:solidFill>
            <a:ln w="1270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76" name="形状"/>
            <p:cNvSpPr/>
            <p:nvPr/>
          </p:nvSpPr>
          <p:spPr>
            <a:xfrm rot="10800000">
              <a:off x="2897985" y="2230704"/>
              <a:ext cx="581786" cy="2416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0" y="9671"/>
                    <a:pt x="4706" y="0"/>
                    <a:pt x="10510" y="0"/>
                  </a:cubicBezTo>
                  <a:cubicBezTo>
                    <a:pt x="14986" y="0"/>
                    <a:pt x="18971" y="5826"/>
                    <a:pt x="20439" y="14517"/>
                  </a:cubicBezTo>
                  <a:lnTo>
                    <a:pt x="21600" y="14516"/>
                  </a:lnTo>
                  <a:lnTo>
                    <a:pt x="19739" y="21600"/>
                  </a:lnTo>
                  <a:lnTo>
                    <a:pt x="16473" y="14516"/>
                  </a:lnTo>
                  <a:lnTo>
                    <a:pt x="17570" y="14516"/>
                  </a:lnTo>
                  <a:lnTo>
                    <a:pt x="17570" y="14516"/>
                  </a:lnTo>
                  <a:cubicBezTo>
                    <a:pt x="15555" y="6947"/>
                    <a:pt x="10761" y="3981"/>
                    <a:pt x="6862" y="7894"/>
                  </a:cubicBezTo>
                  <a:cubicBezTo>
                    <a:pt x="4222" y="10543"/>
                    <a:pt x="2563" y="15830"/>
                    <a:pt x="2563" y="21600"/>
                  </a:cubicBezTo>
                  <a:close/>
                </a:path>
              </a:pathLst>
            </a:custGeom>
            <a:solidFill>
              <a:srgbClr val="FFDFB1"/>
            </a:solidFill>
            <a:ln w="1270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aphicFrame>
        <p:nvGraphicFramePr>
          <p:cNvPr id="378" name="表格 4"/>
          <p:cNvGraphicFramePr/>
          <p:nvPr/>
        </p:nvGraphicFramePr>
        <p:xfrm>
          <a:off x="10230945" y="5298925"/>
          <a:ext cx="1593625" cy="1165012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7847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88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1253"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内存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10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外存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10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效率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10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展现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10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" grpId="1" animBg="1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椭圆 3"/>
          <p:cNvSpPr/>
          <p:nvPr/>
        </p:nvSpPr>
        <p:spPr>
          <a:xfrm>
            <a:off x="3538535" y="2390775"/>
            <a:ext cx="1457329" cy="1457327"/>
          </a:xfrm>
          <a:prstGeom prst="ellipse">
            <a:avLst/>
          </a:prstGeom>
          <a:ln w="38100">
            <a:solidFill>
              <a:srgbClr val="595856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385" name="椭圆 2"/>
          <p:cNvGrpSpPr/>
          <p:nvPr/>
        </p:nvGrpSpPr>
        <p:grpSpPr>
          <a:xfrm>
            <a:off x="3605212" y="2457449"/>
            <a:ext cx="1323975" cy="1323976"/>
            <a:chOff x="0" y="0"/>
            <a:chExt cx="1323974" cy="1323974"/>
          </a:xfrm>
        </p:grpSpPr>
        <p:sp>
          <p:nvSpPr>
            <p:cNvPr id="383" name="圆形"/>
            <p:cNvSpPr/>
            <p:nvPr/>
          </p:nvSpPr>
          <p:spPr>
            <a:xfrm>
              <a:off x="-1" y="-1"/>
              <a:ext cx="1323976" cy="1323976"/>
            </a:xfrm>
            <a:prstGeom prst="ellipse">
              <a:avLst/>
            </a:prstGeom>
            <a:solidFill>
              <a:srgbClr val="59585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6600">
                  <a:solidFill>
                    <a:srgbClr val="FFC800"/>
                  </a:solidFill>
                  <a:latin typeface="华文细黑"/>
                  <a:ea typeface="华文细黑"/>
                  <a:cs typeface="华文细黑"/>
                  <a:sym typeface="华文细黑"/>
                </a:defRPr>
              </a:pPr>
              <a:endParaRPr/>
            </a:p>
          </p:txBody>
        </p:sp>
        <p:sp>
          <p:nvSpPr>
            <p:cNvPr id="384" name="02"/>
            <p:cNvSpPr txBox="1"/>
            <p:nvPr/>
          </p:nvSpPr>
          <p:spPr>
            <a:xfrm>
              <a:off x="193891" y="242887"/>
              <a:ext cx="936192" cy="838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6600">
                  <a:solidFill>
                    <a:srgbClr val="FFC800"/>
                  </a:solidFill>
                  <a:latin typeface="华文细黑"/>
                  <a:ea typeface="华文细黑"/>
                  <a:cs typeface="华文细黑"/>
                  <a:sym typeface="华文细黑"/>
                </a:defRPr>
              </a:lvl1pPr>
            </a:lstStyle>
            <a:p>
              <a:r>
                <a:t>02</a:t>
              </a:r>
            </a:p>
          </p:txBody>
        </p:sp>
      </p:grpSp>
      <p:sp>
        <p:nvSpPr>
          <p:cNvPr id="386" name="文本框 4"/>
          <p:cNvSpPr txBox="1"/>
          <p:nvPr/>
        </p:nvSpPr>
        <p:spPr>
          <a:xfrm>
            <a:off x="5062539" y="2245219"/>
            <a:ext cx="3271836" cy="764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4400" b="1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PART TWO</a:t>
            </a:r>
          </a:p>
        </p:txBody>
      </p:sp>
      <p:sp>
        <p:nvSpPr>
          <p:cNvPr id="387" name="文本框 5"/>
          <p:cNvSpPr txBox="1"/>
          <p:nvPr/>
        </p:nvSpPr>
        <p:spPr>
          <a:xfrm>
            <a:off x="4715481" y="3014661"/>
            <a:ext cx="4012884" cy="878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44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纹理格式</a:t>
            </a:r>
          </a:p>
        </p:txBody>
      </p:sp>
      <p:sp>
        <p:nvSpPr>
          <p:cNvPr id="388" name="直接连接符 7"/>
          <p:cNvSpPr/>
          <p:nvPr/>
        </p:nvSpPr>
        <p:spPr>
          <a:xfrm>
            <a:off x="5105400" y="3014661"/>
            <a:ext cx="3257204" cy="1"/>
          </a:xfrm>
          <a:prstGeom prst="line">
            <a:avLst/>
          </a:prstGeom>
          <a:ln w="6350">
            <a:solidFill>
              <a:srgbClr val="FFAF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文本框 15"/>
          <p:cNvSpPr txBox="1"/>
          <p:nvPr/>
        </p:nvSpPr>
        <p:spPr>
          <a:xfrm>
            <a:off x="2213125" y="700742"/>
            <a:ext cx="776574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800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纹理格式</a:t>
            </a:r>
          </a:p>
        </p:txBody>
      </p:sp>
      <p:sp>
        <p:nvSpPr>
          <p:cNvPr id="394" name="直接连接符 18"/>
          <p:cNvSpPr/>
          <p:nvPr/>
        </p:nvSpPr>
        <p:spPr>
          <a:xfrm>
            <a:off x="1970908" y="1223962"/>
            <a:ext cx="8250185" cy="1"/>
          </a:xfrm>
          <a:prstGeom prst="line">
            <a:avLst/>
          </a:prstGeom>
          <a:ln w="6350">
            <a:solidFill>
              <a:srgbClr val="FFAF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402" name="图示 6"/>
          <p:cNvGrpSpPr/>
          <p:nvPr/>
        </p:nvGrpSpPr>
        <p:grpSpPr>
          <a:xfrm>
            <a:off x="3098800" y="2034864"/>
            <a:ext cx="5671573" cy="3381198"/>
            <a:chOff x="0" y="0"/>
            <a:chExt cx="5671572" cy="3381197"/>
          </a:xfrm>
        </p:grpSpPr>
        <p:grpSp>
          <p:nvGrpSpPr>
            <p:cNvPr id="398" name="成组"/>
            <p:cNvGrpSpPr/>
            <p:nvPr/>
          </p:nvGrpSpPr>
          <p:grpSpPr>
            <a:xfrm>
              <a:off x="0" y="0"/>
              <a:ext cx="5671573" cy="1222922"/>
              <a:chOff x="0" y="0"/>
              <a:chExt cx="5671572" cy="1222921"/>
            </a:xfrm>
          </p:grpSpPr>
          <p:sp>
            <p:nvSpPr>
              <p:cNvPr id="396" name="圆角矩形"/>
              <p:cNvSpPr/>
              <p:nvPr/>
            </p:nvSpPr>
            <p:spPr>
              <a:xfrm>
                <a:off x="0" y="0"/>
                <a:ext cx="5671573" cy="1222922"/>
              </a:xfrm>
              <a:prstGeom prst="roundRect">
                <a:avLst>
                  <a:gd name="adj" fmla="val 16667"/>
                </a:avLst>
              </a:prstGeom>
              <a:solidFill>
                <a:schemeClr val="accent4">
                  <a:alpha val="90000"/>
                </a:schemeClr>
              </a:solidFill>
              <a:ln w="12700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1733550">
                  <a:lnSpc>
                    <a:spcPct val="90000"/>
                  </a:lnSpc>
                  <a:spcBef>
                    <a:spcPts val="700"/>
                  </a:spcBef>
                  <a:defRPr sz="3900">
                    <a:solidFill>
                      <a:srgbClr val="FFFFFF"/>
                    </a:solidFill>
                    <a:latin typeface="微软雅黑"/>
                    <a:ea typeface="微软雅黑"/>
                    <a:cs typeface="微软雅黑"/>
                    <a:sym typeface="微软雅黑"/>
                  </a:defRPr>
                </a:pPr>
                <a:endParaRPr/>
              </a:p>
            </p:txBody>
          </p:sp>
          <p:sp>
            <p:nvSpPr>
              <p:cNvPr id="397" name="图像文件格式"/>
              <p:cNvSpPr txBox="1"/>
              <p:nvPr/>
            </p:nvSpPr>
            <p:spPr>
              <a:xfrm>
                <a:off x="59697" y="119970"/>
                <a:ext cx="5552177" cy="98298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148589" tIns="148589" rIns="148589" bIns="148589" numCol="1" anchor="ctr">
                <a:spAutoFit/>
              </a:bodyPr>
              <a:lstStyle>
                <a:lvl1pPr defTabSz="1733550">
                  <a:lnSpc>
                    <a:spcPct val="90000"/>
                  </a:lnSpc>
                  <a:spcBef>
                    <a:spcPts val="1600"/>
                  </a:spcBef>
                  <a:defRPr sz="3900">
                    <a:solidFill>
                      <a:srgbClr val="FFFFFF"/>
                    </a:solidFill>
                    <a:latin typeface="微软雅黑"/>
                    <a:ea typeface="微软雅黑"/>
                    <a:cs typeface="微软雅黑"/>
                    <a:sym typeface="微软雅黑"/>
                  </a:defRPr>
                </a:lvl1pPr>
              </a:lstStyle>
              <a:p>
                <a:r>
                  <a:t>图像文件格式</a:t>
                </a:r>
              </a:p>
            </p:txBody>
          </p:sp>
        </p:grpSp>
        <p:grpSp>
          <p:nvGrpSpPr>
            <p:cNvPr id="401" name="成组"/>
            <p:cNvGrpSpPr/>
            <p:nvPr/>
          </p:nvGrpSpPr>
          <p:grpSpPr>
            <a:xfrm>
              <a:off x="0" y="2103584"/>
              <a:ext cx="5671573" cy="1277614"/>
              <a:chOff x="0" y="0"/>
              <a:chExt cx="5671572" cy="1277612"/>
            </a:xfrm>
          </p:grpSpPr>
          <p:sp>
            <p:nvSpPr>
              <p:cNvPr id="399" name="圆角矩形"/>
              <p:cNvSpPr/>
              <p:nvPr/>
            </p:nvSpPr>
            <p:spPr>
              <a:xfrm>
                <a:off x="0" y="0"/>
                <a:ext cx="5671573" cy="1277613"/>
              </a:xfrm>
              <a:prstGeom prst="roundRect">
                <a:avLst>
                  <a:gd name="adj" fmla="val 16667"/>
                </a:avLst>
              </a:prstGeom>
              <a:solidFill>
                <a:schemeClr val="accent4">
                  <a:alpha val="49999"/>
                </a:schemeClr>
              </a:solidFill>
              <a:ln w="12700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1733550">
                  <a:lnSpc>
                    <a:spcPct val="90000"/>
                  </a:lnSpc>
                  <a:spcBef>
                    <a:spcPts val="700"/>
                  </a:spcBef>
                  <a:defRPr sz="3900">
                    <a:solidFill>
                      <a:srgbClr val="FFFFFF"/>
                    </a:solidFill>
                    <a:latin typeface="微软雅黑"/>
                    <a:ea typeface="微软雅黑"/>
                    <a:cs typeface="微软雅黑"/>
                    <a:sym typeface="微软雅黑"/>
                  </a:defRPr>
                </a:pPr>
                <a:endParaRPr/>
              </a:p>
            </p:txBody>
          </p:sp>
          <p:sp>
            <p:nvSpPr>
              <p:cNvPr id="400" name="纹理像素格式"/>
              <p:cNvSpPr txBox="1"/>
              <p:nvPr/>
            </p:nvSpPr>
            <p:spPr>
              <a:xfrm>
                <a:off x="62368" y="147316"/>
                <a:ext cx="5546836" cy="98298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148589" tIns="148589" rIns="148589" bIns="148589" numCol="1" anchor="ctr">
                <a:spAutoFit/>
              </a:bodyPr>
              <a:lstStyle>
                <a:lvl1pPr defTabSz="1733550">
                  <a:lnSpc>
                    <a:spcPct val="90000"/>
                  </a:lnSpc>
                  <a:spcBef>
                    <a:spcPts val="1600"/>
                  </a:spcBef>
                  <a:defRPr sz="3900">
                    <a:solidFill>
                      <a:srgbClr val="FFFFFF"/>
                    </a:solidFill>
                    <a:latin typeface="微软雅黑"/>
                    <a:ea typeface="微软雅黑"/>
                    <a:cs typeface="微软雅黑"/>
                    <a:sym typeface="微软雅黑"/>
                  </a:defRPr>
                </a:lvl1pPr>
              </a:lstStyle>
              <a:p>
                <a:r>
                  <a:t>纹理像素格式</a:t>
                </a:r>
              </a:p>
            </p:txBody>
          </p:sp>
        </p:grpSp>
      </p:grpSp>
      <p:pic>
        <p:nvPicPr>
          <p:cNvPr id="403" name="图片 7" descr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32314">
            <a:off x="7166833" y="2155967"/>
            <a:ext cx="1048886" cy="1015232"/>
          </a:xfrm>
          <a:prstGeom prst="rect">
            <a:avLst/>
          </a:prstGeom>
          <a:ln w="12700">
            <a:miter lim="400000"/>
          </a:ln>
        </p:spPr>
      </p:pic>
      <p:pic>
        <p:nvPicPr>
          <p:cNvPr id="404" name="图片 8" descr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4047" y="2149986"/>
            <a:ext cx="1095613" cy="1006067"/>
          </a:xfrm>
          <a:prstGeom prst="rect">
            <a:avLst/>
          </a:prstGeom>
          <a:ln w="12700">
            <a:miter lim="400000"/>
          </a:ln>
        </p:spPr>
      </p:pic>
      <p:pic>
        <p:nvPicPr>
          <p:cNvPr id="405" name="图片 9" descr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2308" y="4170436"/>
            <a:ext cx="1823389" cy="1753575"/>
          </a:xfrm>
          <a:prstGeom prst="rect">
            <a:avLst/>
          </a:prstGeom>
          <a:ln w="12700">
            <a:miter lim="400000"/>
          </a:ln>
        </p:spPr>
      </p:pic>
      <p:sp>
        <p:nvSpPr>
          <p:cNvPr id="406" name="矩形 1"/>
          <p:cNvSpPr txBox="1"/>
          <p:nvPr/>
        </p:nvSpPr>
        <p:spPr>
          <a:xfrm>
            <a:off x="3006419" y="3156053"/>
            <a:ext cx="3333909" cy="574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>
                <a:solidFill>
                  <a:srgbClr val="FFF2CC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Image file formats</a:t>
            </a:r>
          </a:p>
        </p:txBody>
      </p:sp>
      <p:sp>
        <p:nvSpPr>
          <p:cNvPr id="407" name="矩形 10"/>
          <p:cNvSpPr txBox="1"/>
          <p:nvPr/>
        </p:nvSpPr>
        <p:spPr>
          <a:xfrm>
            <a:off x="2997405" y="5328120"/>
            <a:ext cx="2904690" cy="574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>
                <a:solidFill>
                  <a:srgbClr val="FFF2CC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Texture formats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文本框 15"/>
          <p:cNvSpPr txBox="1"/>
          <p:nvPr/>
        </p:nvSpPr>
        <p:spPr>
          <a:xfrm>
            <a:off x="2213125" y="700742"/>
            <a:ext cx="776574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800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纹理格式</a:t>
            </a:r>
          </a:p>
        </p:txBody>
      </p:sp>
      <p:sp>
        <p:nvSpPr>
          <p:cNvPr id="413" name="直接连接符 18"/>
          <p:cNvSpPr/>
          <p:nvPr/>
        </p:nvSpPr>
        <p:spPr>
          <a:xfrm>
            <a:off x="1970908" y="1223962"/>
            <a:ext cx="8250185" cy="1"/>
          </a:xfrm>
          <a:prstGeom prst="line">
            <a:avLst/>
          </a:prstGeom>
          <a:ln w="6350">
            <a:solidFill>
              <a:srgbClr val="FFAF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415" name="图片 9" descr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1948" y="2952055"/>
            <a:ext cx="2793685" cy="270404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418" name="圆角矩形 11"/>
          <p:cNvGrpSpPr/>
          <p:nvPr/>
        </p:nvGrpSpPr>
        <p:grpSpPr>
          <a:xfrm>
            <a:off x="6621150" y="2301706"/>
            <a:ext cx="3599943" cy="769741"/>
            <a:chOff x="0" y="0"/>
            <a:chExt cx="3599941" cy="769739"/>
          </a:xfrm>
        </p:grpSpPr>
        <p:sp>
          <p:nvSpPr>
            <p:cNvPr id="416" name="圆角矩形"/>
            <p:cNvSpPr/>
            <p:nvPr/>
          </p:nvSpPr>
          <p:spPr>
            <a:xfrm>
              <a:off x="0" y="0"/>
              <a:ext cx="3599942" cy="769740"/>
            </a:xfrm>
            <a:prstGeom prst="roundRect">
              <a:avLst>
                <a:gd name="adj" fmla="val 16667"/>
              </a:avLst>
            </a:prstGeom>
            <a:noFill/>
            <a:ln w="12700" cap="flat">
              <a:solidFill>
                <a:srgbClr val="FFA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8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pPr>
              <a:endParaRPr/>
            </a:p>
          </p:txBody>
        </p:sp>
        <p:sp>
          <p:nvSpPr>
            <p:cNvPr id="417" name="RGBA8888"/>
            <p:cNvSpPr txBox="1"/>
            <p:nvPr/>
          </p:nvSpPr>
          <p:spPr>
            <a:xfrm>
              <a:off x="37576" y="123249"/>
              <a:ext cx="3524790" cy="523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8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r>
                <a:t>RGBA8888</a:t>
              </a:r>
            </a:p>
          </p:txBody>
        </p:sp>
      </p:grpSp>
      <p:grpSp>
        <p:nvGrpSpPr>
          <p:cNvPr id="421" name="圆角矩形 12"/>
          <p:cNvGrpSpPr/>
          <p:nvPr/>
        </p:nvGrpSpPr>
        <p:grpSpPr>
          <a:xfrm>
            <a:off x="6621150" y="3327015"/>
            <a:ext cx="3599943" cy="769740"/>
            <a:chOff x="0" y="0"/>
            <a:chExt cx="3599941" cy="769739"/>
          </a:xfrm>
        </p:grpSpPr>
        <p:sp>
          <p:nvSpPr>
            <p:cNvPr id="419" name="圆角矩形"/>
            <p:cNvSpPr/>
            <p:nvPr/>
          </p:nvSpPr>
          <p:spPr>
            <a:xfrm>
              <a:off x="0" y="0"/>
              <a:ext cx="3599942" cy="769740"/>
            </a:xfrm>
            <a:prstGeom prst="roundRect">
              <a:avLst>
                <a:gd name="adj" fmla="val 16667"/>
              </a:avLst>
            </a:prstGeom>
            <a:noFill/>
            <a:ln w="12700" cap="flat">
              <a:solidFill>
                <a:srgbClr val="FFA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8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pPr>
              <a:endParaRPr/>
            </a:p>
          </p:txBody>
        </p:sp>
        <p:sp>
          <p:nvSpPr>
            <p:cNvPr id="420" name="RGBA4444"/>
            <p:cNvSpPr txBox="1"/>
            <p:nvPr/>
          </p:nvSpPr>
          <p:spPr>
            <a:xfrm>
              <a:off x="37576" y="123249"/>
              <a:ext cx="3524790" cy="523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8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r>
                <a:t>RGBA4444</a:t>
              </a:r>
            </a:p>
          </p:txBody>
        </p:sp>
      </p:grpSp>
      <p:grpSp>
        <p:nvGrpSpPr>
          <p:cNvPr id="424" name="圆角矩形 13"/>
          <p:cNvGrpSpPr/>
          <p:nvPr/>
        </p:nvGrpSpPr>
        <p:grpSpPr>
          <a:xfrm>
            <a:off x="6621150" y="4464153"/>
            <a:ext cx="3599943" cy="769740"/>
            <a:chOff x="0" y="0"/>
            <a:chExt cx="3599941" cy="769739"/>
          </a:xfrm>
        </p:grpSpPr>
        <p:sp>
          <p:nvSpPr>
            <p:cNvPr id="422" name="圆角矩形"/>
            <p:cNvSpPr/>
            <p:nvPr/>
          </p:nvSpPr>
          <p:spPr>
            <a:xfrm>
              <a:off x="0" y="0"/>
              <a:ext cx="3599942" cy="769740"/>
            </a:xfrm>
            <a:prstGeom prst="roundRect">
              <a:avLst>
                <a:gd name="adj" fmla="val 16667"/>
              </a:avLst>
            </a:prstGeom>
            <a:noFill/>
            <a:ln w="12700" cap="flat">
              <a:solidFill>
                <a:srgbClr val="FFA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8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pPr>
              <a:endParaRPr/>
            </a:p>
          </p:txBody>
        </p:sp>
        <p:sp>
          <p:nvSpPr>
            <p:cNvPr id="423" name="RGBA5551"/>
            <p:cNvSpPr txBox="1"/>
            <p:nvPr/>
          </p:nvSpPr>
          <p:spPr>
            <a:xfrm>
              <a:off x="37576" y="123249"/>
              <a:ext cx="3524790" cy="523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8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r>
                <a:t>RGBA5551</a:t>
              </a:r>
            </a:p>
          </p:txBody>
        </p:sp>
      </p:grpSp>
      <p:grpSp>
        <p:nvGrpSpPr>
          <p:cNvPr id="427" name="圆角矩形 14"/>
          <p:cNvGrpSpPr/>
          <p:nvPr/>
        </p:nvGrpSpPr>
        <p:grpSpPr>
          <a:xfrm>
            <a:off x="6621150" y="5593898"/>
            <a:ext cx="3599943" cy="769740"/>
            <a:chOff x="0" y="0"/>
            <a:chExt cx="3599941" cy="769739"/>
          </a:xfrm>
        </p:grpSpPr>
        <p:sp>
          <p:nvSpPr>
            <p:cNvPr id="425" name="圆角矩形"/>
            <p:cNvSpPr/>
            <p:nvPr/>
          </p:nvSpPr>
          <p:spPr>
            <a:xfrm>
              <a:off x="0" y="0"/>
              <a:ext cx="3599942" cy="769740"/>
            </a:xfrm>
            <a:prstGeom prst="roundRect">
              <a:avLst>
                <a:gd name="adj" fmla="val 16667"/>
              </a:avLst>
            </a:prstGeom>
            <a:noFill/>
            <a:ln w="12700" cap="flat">
              <a:solidFill>
                <a:srgbClr val="FFA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8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pPr>
              <a:endParaRPr/>
            </a:p>
          </p:txBody>
        </p:sp>
        <p:sp>
          <p:nvSpPr>
            <p:cNvPr id="426" name="A8"/>
            <p:cNvSpPr txBox="1"/>
            <p:nvPr/>
          </p:nvSpPr>
          <p:spPr>
            <a:xfrm>
              <a:off x="37576" y="123249"/>
              <a:ext cx="3524790" cy="523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8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r>
                <a:t>A8</a:t>
              </a:r>
            </a:p>
          </p:txBody>
        </p:sp>
      </p:grpSp>
      <p:sp>
        <p:nvSpPr>
          <p:cNvPr id="428" name="文本框 17"/>
          <p:cNvSpPr txBox="1"/>
          <p:nvPr/>
        </p:nvSpPr>
        <p:spPr>
          <a:xfrm>
            <a:off x="3136962" y="1488351"/>
            <a:ext cx="1676401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图片格式</a:t>
            </a:r>
          </a:p>
        </p:txBody>
      </p:sp>
      <p:sp>
        <p:nvSpPr>
          <p:cNvPr id="429" name="文本框 19"/>
          <p:cNvSpPr txBox="1"/>
          <p:nvPr/>
        </p:nvSpPr>
        <p:spPr>
          <a:xfrm>
            <a:off x="7582921" y="1488351"/>
            <a:ext cx="1676401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像素格式</a:t>
            </a:r>
          </a:p>
        </p:txBody>
      </p:sp>
      <p:sp>
        <p:nvSpPr>
          <p:cNvPr id="430" name="文本框 20"/>
          <p:cNvSpPr txBox="1"/>
          <p:nvPr/>
        </p:nvSpPr>
        <p:spPr>
          <a:xfrm rot="1187344">
            <a:off x="599932" y="4808596"/>
            <a:ext cx="1676401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容器</a:t>
            </a:r>
          </a:p>
        </p:txBody>
      </p:sp>
      <p:sp>
        <p:nvSpPr>
          <p:cNvPr id="431" name="文本框 22"/>
          <p:cNvSpPr txBox="1"/>
          <p:nvPr/>
        </p:nvSpPr>
        <p:spPr>
          <a:xfrm>
            <a:off x="10024626" y="5273209"/>
            <a:ext cx="1676401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内容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文本框 15"/>
          <p:cNvSpPr txBox="1"/>
          <p:nvPr/>
        </p:nvSpPr>
        <p:spPr>
          <a:xfrm>
            <a:off x="2213125" y="700742"/>
            <a:ext cx="776574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800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纹理格式</a:t>
            </a:r>
          </a:p>
        </p:txBody>
      </p:sp>
      <p:sp>
        <p:nvSpPr>
          <p:cNvPr id="437" name="直接连接符 18"/>
          <p:cNvSpPr/>
          <p:nvPr/>
        </p:nvSpPr>
        <p:spPr>
          <a:xfrm>
            <a:off x="1970908" y="1223962"/>
            <a:ext cx="8250185" cy="1"/>
          </a:xfrm>
          <a:prstGeom prst="line">
            <a:avLst/>
          </a:prstGeom>
          <a:ln w="6350">
            <a:solidFill>
              <a:srgbClr val="FFAF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441" name="圆角矩形 11"/>
          <p:cNvGrpSpPr/>
          <p:nvPr/>
        </p:nvGrpSpPr>
        <p:grpSpPr>
          <a:xfrm>
            <a:off x="2846321" y="1830360"/>
            <a:ext cx="2487680" cy="531916"/>
            <a:chOff x="0" y="0"/>
            <a:chExt cx="2487679" cy="531915"/>
          </a:xfrm>
        </p:grpSpPr>
        <p:sp>
          <p:nvSpPr>
            <p:cNvPr id="439" name="圆角矩形"/>
            <p:cNvSpPr/>
            <p:nvPr/>
          </p:nvSpPr>
          <p:spPr>
            <a:xfrm>
              <a:off x="0" y="0"/>
              <a:ext cx="2487680" cy="531916"/>
            </a:xfrm>
            <a:prstGeom prst="roundRect">
              <a:avLst>
                <a:gd name="adj" fmla="val 16667"/>
              </a:avLst>
            </a:prstGeom>
            <a:noFill/>
            <a:ln w="12700" cap="flat">
              <a:solidFill>
                <a:srgbClr val="FFA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pPr>
              <a:endParaRPr/>
            </a:p>
          </p:txBody>
        </p:sp>
        <p:sp>
          <p:nvSpPr>
            <p:cNvPr id="440" name="RGBA8888"/>
            <p:cNvSpPr txBox="1"/>
            <p:nvPr/>
          </p:nvSpPr>
          <p:spPr>
            <a:xfrm>
              <a:off x="25965" y="67837"/>
              <a:ext cx="2435750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r>
                <a:t>RGBA8888</a:t>
              </a:r>
            </a:p>
          </p:txBody>
        </p:sp>
      </p:grpSp>
      <p:grpSp>
        <p:nvGrpSpPr>
          <p:cNvPr id="444" name="圆角矩形 12"/>
          <p:cNvGrpSpPr/>
          <p:nvPr/>
        </p:nvGrpSpPr>
        <p:grpSpPr>
          <a:xfrm>
            <a:off x="3057336" y="2542638"/>
            <a:ext cx="2487680" cy="531916"/>
            <a:chOff x="0" y="0"/>
            <a:chExt cx="2487679" cy="531915"/>
          </a:xfrm>
        </p:grpSpPr>
        <p:sp>
          <p:nvSpPr>
            <p:cNvPr id="442" name="圆角矩形"/>
            <p:cNvSpPr/>
            <p:nvPr/>
          </p:nvSpPr>
          <p:spPr>
            <a:xfrm>
              <a:off x="0" y="0"/>
              <a:ext cx="2487680" cy="531916"/>
            </a:xfrm>
            <a:prstGeom prst="roundRect">
              <a:avLst>
                <a:gd name="adj" fmla="val 16667"/>
              </a:avLst>
            </a:prstGeom>
            <a:noFill/>
            <a:ln w="12700" cap="flat">
              <a:solidFill>
                <a:srgbClr val="FFA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pPr>
              <a:endParaRPr/>
            </a:p>
          </p:txBody>
        </p:sp>
        <p:sp>
          <p:nvSpPr>
            <p:cNvPr id="443" name="RGBA4444"/>
            <p:cNvSpPr txBox="1"/>
            <p:nvPr/>
          </p:nvSpPr>
          <p:spPr>
            <a:xfrm>
              <a:off x="25965" y="67837"/>
              <a:ext cx="2435750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r>
                <a:t>RGBA4444</a:t>
              </a:r>
            </a:p>
          </p:txBody>
        </p:sp>
      </p:grpSp>
      <p:grpSp>
        <p:nvGrpSpPr>
          <p:cNvPr id="447" name="圆角矩形 13"/>
          <p:cNvGrpSpPr/>
          <p:nvPr/>
        </p:nvGrpSpPr>
        <p:grpSpPr>
          <a:xfrm>
            <a:off x="3268350" y="3264213"/>
            <a:ext cx="2487681" cy="531916"/>
            <a:chOff x="0" y="0"/>
            <a:chExt cx="2487679" cy="531915"/>
          </a:xfrm>
        </p:grpSpPr>
        <p:sp>
          <p:nvSpPr>
            <p:cNvPr id="445" name="圆角矩形"/>
            <p:cNvSpPr/>
            <p:nvPr/>
          </p:nvSpPr>
          <p:spPr>
            <a:xfrm>
              <a:off x="0" y="0"/>
              <a:ext cx="2487680" cy="531916"/>
            </a:xfrm>
            <a:prstGeom prst="roundRect">
              <a:avLst>
                <a:gd name="adj" fmla="val 16667"/>
              </a:avLst>
            </a:prstGeom>
            <a:noFill/>
            <a:ln w="12700" cap="flat">
              <a:solidFill>
                <a:srgbClr val="FFA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pPr>
              <a:endParaRPr/>
            </a:p>
          </p:txBody>
        </p:sp>
        <p:sp>
          <p:nvSpPr>
            <p:cNvPr id="446" name="RGBA5551"/>
            <p:cNvSpPr txBox="1"/>
            <p:nvPr/>
          </p:nvSpPr>
          <p:spPr>
            <a:xfrm>
              <a:off x="25965" y="67837"/>
              <a:ext cx="2435750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r>
                <a:t>RGBA5551</a:t>
              </a:r>
            </a:p>
          </p:txBody>
        </p:sp>
      </p:grpSp>
      <p:grpSp>
        <p:nvGrpSpPr>
          <p:cNvPr id="450" name="圆角矩形 14"/>
          <p:cNvGrpSpPr/>
          <p:nvPr/>
        </p:nvGrpSpPr>
        <p:grpSpPr>
          <a:xfrm>
            <a:off x="3479365" y="3985790"/>
            <a:ext cx="2487681" cy="531916"/>
            <a:chOff x="0" y="0"/>
            <a:chExt cx="2487679" cy="531915"/>
          </a:xfrm>
        </p:grpSpPr>
        <p:sp>
          <p:nvSpPr>
            <p:cNvPr id="448" name="圆角矩形"/>
            <p:cNvSpPr/>
            <p:nvPr/>
          </p:nvSpPr>
          <p:spPr>
            <a:xfrm>
              <a:off x="0" y="0"/>
              <a:ext cx="2487680" cy="531916"/>
            </a:xfrm>
            <a:prstGeom prst="roundRect">
              <a:avLst>
                <a:gd name="adj" fmla="val 16667"/>
              </a:avLst>
            </a:prstGeom>
            <a:noFill/>
            <a:ln w="12700" cap="flat">
              <a:solidFill>
                <a:srgbClr val="FFA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pPr>
              <a:endParaRPr/>
            </a:p>
          </p:txBody>
        </p:sp>
        <p:sp>
          <p:nvSpPr>
            <p:cNvPr id="449" name="A8"/>
            <p:cNvSpPr txBox="1"/>
            <p:nvPr/>
          </p:nvSpPr>
          <p:spPr>
            <a:xfrm>
              <a:off x="25965" y="67837"/>
              <a:ext cx="2435750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r>
                <a:t>A8</a:t>
              </a:r>
            </a:p>
          </p:txBody>
        </p:sp>
      </p:grpSp>
      <p:sp>
        <p:nvSpPr>
          <p:cNvPr id="451" name="文本框 23"/>
          <p:cNvSpPr txBox="1"/>
          <p:nvPr/>
        </p:nvSpPr>
        <p:spPr>
          <a:xfrm>
            <a:off x="409145" y="1655851"/>
            <a:ext cx="2665960" cy="701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40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PVR v2</a:t>
            </a:r>
          </a:p>
        </p:txBody>
      </p:sp>
      <p:grpSp>
        <p:nvGrpSpPr>
          <p:cNvPr id="454" name="圆角矩形 24"/>
          <p:cNvGrpSpPr/>
          <p:nvPr/>
        </p:nvGrpSpPr>
        <p:grpSpPr>
          <a:xfrm>
            <a:off x="3057336" y="4912481"/>
            <a:ext cx="2487680" cy="531916"/>
            <a:chOff x="0" y="0"/>
            <a:chExt cx="2487679" cy="531915"/>
          </a:xfrm>
        </p:grpSpPr>
        <p:sp>
          <p:nvSpPr>
            <p:cNvPr id="452" name="圆角矩形"/>
            <p:cNvSpPr/>
            <p:nvPr/>
          </p:nvSpPr>
          <p:spPr>
            <a:xfrm>
              <a:off x="0" y="0"/>
              <a:ext cx="2487680" cy="531916"/>
            </a:xfrm>
            <a:prstGeom prst="roundRect">
              <a:avLst>
                <a:gd name="adj" fmla="val 16667"/>
              </a:avLst>
            </a:prstGeom>
            <a:noFill/>
            <a:ln w="12700" cap="flat">
              <a:solidFill>
                <a:srgbClr val="FFA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pPr>
              <a:endParaRPr/>
            </a:p>
          </p:txBody>
        </p:sp>
        <p:sp>
          <p:nvSpPr>
            <p:cNvPr id="453" name="PVRTC4"/>
            <p:cNvSpPr txBox="1"/>
            <p:nvPr/>
          </p:nvSpPr>
          <p:spPr>
            <a:xfrm>
              <a:off x="25965" y="67837"/>
              <a:ext cx="2435750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r>
                <a:t>PVRTC4</a:t>
              </a:r>
            </a:p>
          </p:txBody>
        </p:sp>
      </p:grpSp>
      <p:grpSp>
        <p:nvGrpSpPr>
          <p:cNvPr id="457" name="圆角矩形 25"/>
          <p:cNvGrpSpPr/>
          <p:nvPr/>
        </p:nvGrpSpPr>
        <p:grpSpPr>
          <a:xfrm>
            <a:off x="3268350" y="5642473"/>
            <a:ext cx="2487681" cy="531916"/>
            <a:chOff x="0" y="0"/>
            <a:chExt cx="2487679" cy="531915"/>
          </a:xfrm>
        </p:grpSpPr>
        <p:sp>
          <p:nvSpPr>
            <p:cNvPr id="455" name="圆角矩形"/>
            <p:cNvSpPr/>
            <p:nvPr/>
          </p:nvSpPr>
          <p:spPr>
            <a:xfrm>
              <a:off x="0" y="0"/>
              <a:ext cx="2487680" cy="531916"/>
            </a:xfrm>
            <a:prstGeom prst="roundRect">
              <a:avLst>
                <a:gd name="adj" fmla="val 16667"/>
              </a:avLst>
            </a:prstGeom>
            <a:noFill/>
            <a:ln w="12700" cap="flat">
              <a:solidFill>
                <a:srgbClr val="FFA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pPr>
              <a:endParaRPr/>
            </a:p>
          </p:txBody>
        </p:sp>
        <p:sp>
          <p:nvSpPr>
            <p:cNvPr id="456" name="PVRTC2"/>
            <p:cNvSpPr txBox="1"/>
            <p:nvPr/>
          </p:nvSpPr>
          <p:spPr>
            <a:xfrm>
              <a:off x="25965" y="67837"/>
              <a:ext cx="2435750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r>
                <a:t>PVRTC2</a:t>
              </a:r>
            </a:p>
          </p:txBody>
        </p:sp>
      </p:grpSp>
      <p:grpSp>
        <p:nvGrpSpPr>
          <p:cNvPr id="460" name="圆角矩形 26"/>
          <p:cNvGrpSpPr/>
          <p:nvPr/>
        </p:nvGrpSpPr>
        <p:grpSpPr>
          <a:xfrm>
            <a:off x="7949659" y="4714366"/>
            <a:ext cx="2487681" cy="531916"/>
            <a:chOff x="0" y="0"/>
            <a:chExt cx="2487679" cy="531915"/>
          </a:xfrm>
        </p:grpSpPr>
        <p:sp>
          <p:nvSpPr>
            <p:cNvPr id="458" name="圆角矩形"/>
            <p:cNvSpPr/>
            <p:nvPr/>
          </p:nvSpPr>
          <p:spPr>
            <a:xfrm>
              <a:off x="0" y="0"/>
              <a:ext cx="2487680" cy="531916"/>
            </a:xfrm>
            <a:prstGeom prst="roundRect">
              <a:avLst>
                <a:gd name="adj" fmla="val 16667"/>
              </a:avLst>
            </a:prstGeom>
            <a:noFill/>
            <a:ln w="12700" cap="flat">
              <a:solidFill>
                <a:srgbClr val="FFA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pPr>
              <a:endParaRPr/>
            </a:p>
          </p:txBody>
        </p:sp>
        <p:sp>
          <p:nvSpPr>
            <p:cNvPr id="459" name="ETC1 RGB"/>
            <p:cNvSpPr txBox="1"/>
            <p:nvPr/>
          </p:nvSpPr>
          <p:spPr>
            <a:xfrm>
              <a:off x="25965" y="67837"/>
              <a:ext cx="2435750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r>
                <a:t>ETC1 RGB</a:t>
              </a:r>
            </a:p>
          </p:txBody>
        </p:sp>
      </p:grpSp>
      <p:sp>
        <p:nvSpPr>
          <p:cNvPr id="461" name="文本框 30"/>
          <p:cNvSpPr txBox="1"/>
          <p:nvPr/>
        </p:nvSpPr>
        <p:spPr>
          <a:xfrm>
            <a:off x="5756030" y="1655851"/>
            <a:ext cx="2665961" cy="701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40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PKM</a:t>
            </a:r>
          </a:p>
        </p:txBody>
      </p:sp>
      <p:sp>
        <p:nvSpPr>
          <p:cNvPr id="462" name="文本框 33"/>
          <p:cNvSpPr txBox="1"/>
          <p:nvPr/>
        </p:nvSpPr>
        <p:spPr>
          <a:xfrm>
            <a:off x="5545016" y="2675576"/>
            <a:ext cx="2665961" cy="701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40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PVR v3</a:t>
            </a:r>
          </a:p>
        </p:txBody>
      </p:sp>
      <p:grpSp>
        <p:nvGrpSpPr>
          <p:cNvPr id="465" name="圆角矩形 34"/>
          <p:cNvGrpSpPr/>
          <p:nvPr/>
        </p:nvGrpSpPr>
        <p:grpSpPr>
          <a:xfrm>
            <a:off x="7935400" y="2763562"/>
            <a:ext cx="2487681" cy="531916"/>
            <a:chOff x="0" y="0"/>
            <a:chExt cx="2487679" cy="531915"/>
          </a:xfrm>
        </p:grpSpPr>
        <p:sp>
          <p:nvSpPr>
            <p:cNvPr id="463" name="圆角矩形"/>
            <p:cNvSpPr/>
            <p:nvPr/>
          </p:nvSpPr>
          <p:spPr>
            <a:xfrm>
              <a:off x="0" y="0"/>
              <a:ext cx="2487680" cy="531916"/>
            </a:xfrm>
            <a:prstGeom prst="roundRect">
              <a:avLst>
                <a:gd name="adj" fmla="val 16667"/>
              </a:avLst>
            </a:prstGeom>
            <a:noFill/>
            <a:ln w="12700" cap="flat">
              <a:solidFill>
                <a:srgbClr val="FFA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pPr>
              <a:endParaRPr/>
            </a:p>
          </p:txBody>
        </p:sp>
        <p:sp>
          <p:nvSpPr>
            <p:cNvPr id="464" name="RGBA8888"/>
            <p:cNvSpPr txBox="1"/>
            <p:nvPr/>
          </p:nvSpPr>
          <p:spPr>
            <a:xfrm>
              <a:off x="25965" y="67837"/>
              <a:ext cx="2435750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r>
                <a:t>RGBA8888</a:t>
              </a:r>
            </a:p>
          </p:txBody>
        </p:sp>
      </p:grpSp>
      <p:grpSp>
        <p:nvGrpSpPr>
          <p:cNvPr id="468" name="圆角矩形 35"/>
          <p:cNvGrpSpPr/>
          <p:nvPr/>
        </p:nvGrpSpPr>
        <p:grpSpPr>
          <a:xfrm>
            <a:off x="8146415" y="3193989"/>
            <a:ext cx="2487681" cy="531916"/>
            <a:chOff x="0" y="0"/>
            <a:chExt cx="2487679" cy="531915"/>
          </a:xfrm>
        </p:grpSpPr>
        <p:sp>
          <p:nvSpPr>
            <p:cNvPr id="466" name="圆角矩形"/>
            <p:cNvSpPr/>
            <p:nvPr/>
          </p:nvSpPr>
          <p:spPr>
            <a:xfrm>
              <a:off x="0" y="0"/>
              <a:ext cx="2487680" cy="531916"/>
            </a:xfrm>
            <a:prstGeom prst="roundRect">
              <a:avLst>
                <a:gd name="adj" fmla="val 16667"/>
              </a:avLst>
            </a:prstGeom>
            <a:noFill/>
            <a:ln w="12700" cap="flat">
              <a:solidFill>
                <a:srgbClr val="FFA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pPr>
              <a:endParaRPr/>
            </a:p>
          </p:txBody>
        </p:sp>
        <p:sp>
          <p:nvSpPr>
            <p:cNvPr id="467" name="RGBA4444"/>
            <p:cNvSpPr txBox="1"/>
            <p:nvPr/>
          </p:nvSpPr>
          <p:spPr>
            <a:xfrm>
              <a:off x="25965" y="67837"/>
              <a:ext cx="2435750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r>
                <a:t>RGBA4444</a:t>
              </a:r>
            </a:p>
          </p:txBody>
        </p:sp>
      </p:grpSp>
      <p:grpSp>
        <p:nvGrpSpPr>
          <p:cNvPr id="471" name="圆角矩形 36"/>
          <p:cNvGrpSpPr/>
          <p:nvPr/>
        </p:nvGrpSpPr>
        <p:grpSpPr>
          <a:xfrm>
            <a:off x="8357430" y="3624417"/>
            <a:ext cx="2487681" cy="531916"/>
            <a:chOff x="0" y="0"/>
            <a:chExt cx="2487679" cy="531915"/>
          </a:xfrm>
        </p:grpSpPr>
        <p:sp>
          <p:nvSpPr>
            <p:cNvPr id="469" name="圆角矩形"/>
            <p:cNvSpPr/>
            <p:nvPr/>
          </p:nvSpPr>
          <p:spPr>
            <a:xfrm>
              <a:off x="0" y="0"/>
              <a:ext cx="2487680" cy="531916"/>
            </a:xfrm>
            <a:prstGeom prst="roundRect">
              <a:avLst>
                <a:gd name="adj" fmla="val 16667"/>
              </a:avLst>
            </a:prstGeom>
            <a:noFill/>
            <a:ln w="12700" cap="flat">
              <a:solidFill>
                <a:srgbClr val="FFA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pPr>
              <a:endParaRPr/>
            </a:p>
          </p:txBody>
        </p:sp>
        <p:sp>
          <p:nvSpPr>
            <p:cNvPr id="470" name="RGBA5551"/>
            <p:cNvSpPr txBox="1"/>
            <p:nvPr/>
          </p:nvSpPr>
          <p:spPr>
            <a:xfrm>
              <a:off x="25965" y="67837"/>
              <a:ext cx="2435750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r>
                <a:t>RGBA5551</a:t>
              </a:r>
            </a:p>
          </p:txBody>
        </p:sp>
      </p:grpSp>
      <p:grpSp>
        <p:nvGrpSpPr>
          <p:cNvPr id="474" name="圆角矩形 37"/>
          <p:cNvGrpSpPr/>
          <p:nvPr/>
        </p:nvGrpSpPr>
        <p:grpSpPr>
          <a:xfrm>
            <a:off x="8511054" y="4054843"/>
            <a:ext cx="2487681" cy="531916"/>
            <a:chOff x="0" y="0"/>
            <a:chExt cx="2487679" cy="531915"/>
          </a:xfrm>
        </p:grpSpPr>
        <p:sp>
          <p:nvSpPr>
            <p:cNvPr id="472" name="圆角矩形"/>
            <p:cNvSpPr/>
            <p:nvPr/>
          </p:nvSpPr>
          <p:spPr>
            <a:xfrm>
              <a:off x="0" y="0"/>
              <a:ext cx="2487680" cy="531916"/>
            </a:xfrm>
            <a:prstGeom prst="roundRect">
              <a:avLst>
                <a:gd name="adj" fmla="val 16667"/>
              </a:avLst>
            </a:prstGeom>
            <a:noFill/>
            <a:ln w="12700" cap="flat">
              <a:solidFill>
                <a:srgbClr val="FFA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pPr>
              <a:endParaRPr/>
            </a:p>
          </p:txBody>
        </p:sp>
        <p:sp>
          <p:nvSpPr>
            <p:cNvPr id="473" name="A8"/>
            <p:cNvSpPr txBox="1"/>
            <p:nvPr/>
          </p:nvSpPr>
          <p:spPr>
            <a:xfrm>
              <a:off x="25965" y="67837"/>
              <a:ext cx="2435750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r>
                <a:t>A8</a:t>
              </a:r>
            </a:p>
          </p:txBody>
        </p:sp>
      </p:grpSp>
      <p:grpSp>
        <p:nvGrpSpPr>
          <p:cNvPr id="477" name="圆角矩形 38"/>
          <p:cNvGrpSpPr/>
          <p:nvPr/>
        </p:nvGrpSpPr>
        <p:grpSpPr>
          <a:xfrm>
            <a:off x="9390256" y="5746934"/>
            <a:ext cx="2487681" cy="531916"/>
            <a:chOff x="0" y="0"/>
            <a:chExt cx="2487679" cy="531915"/>
          </a:xfrm>
        </p:grpSpPr>
        <p:sp>
          <p:nvSpPr>
            <p:cNvPr id="475" name="圆角矩形"/>
            <p:cNvSpPr/>
            <p:nvPr/>
          </p:nvSpPr>
          <p:spPr>
            <a:xfrm>
              <a:off x="0" y="0"/>
              <a:ext cx="2487680" cy="531916"/>
            </a:xfrm>
            <a:prstGeom prst="roundRect">
              <a:avLst>
                <a:gd name="adj" fmla="val 16667"/>
              </a:avLst>
            </a:prstGeom>
            <a:noFill/>
            <a:ln w="12700" cap="flat">
              <a:solidFill>
                <a:srgbClr val="FFA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pPr>
              <a:endParaRPr/>
            </a:p>
          </p:txBody>
        </p:sp>
        <p:sp>
          <p:nvSpPr>
            <p:cNvPr id="476" name="PVRTCII 4bpp"/>
            <p:cNvSpPr txBox="1"/>
            <p:nvPr/>
          </p:nvSpPr>
          <p:spPr>
            <a:xfrm>
              <a:off x="25965" y="67837"/>
              <a:ext cx="2435750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r>
                <a:t>PVRTCII 4bpp</a:t>
              </a:r>
            </a:p>
          </p:txBody>
        </p:sp>
      </p:grpSp>
      <p:grpSp>
        <p:nvGrpSpPr>
          <p:cNvPr id="480" name="圆角矩形 39"/>
          <p:cNvGrpSpPr/>
          <p:nvPr/>
        </p:nvGrpSpPr>
        <p:grpSpPr>
          <a:xfrm>
            <a:off x="8386453" y="6896892"/>
            <a:ext cx="2487681" cy="531916"/>
            <a:chOff x="0" y="0"/>
            <a:chExt cx="2487679" cy="531915"/>
          </a:xfrm>
        </p:grpSpPr>
        <p:sp>
          <p:nvSpPr>
            <p:cNvPr id="478" name="圆角矩形"/>
            <p:cNvSpPr/>
            <p:nvPr/>
          </p:nvSpPr>
          <p:spPr>
            <a:xfrm>
              <a:off x="0" y="0"/>
              <a:ext cx="2487680" cy="531916"/>
            </a:xfrm>
            <a:prstGeom prst="roundRect">
              <a:avLst>
                <a:gd name="adj" fmla="val 16667"/>
              </a:avLst>
            </a:prstGeom>
            <a:noFill/>
            <a:ln w="12700" cap="flat">
              <a:solidFill>
                <a:srgbClr val="FFA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pPr>
              <a:endParaRPr/>
            </a:p>
          </p:txBody>
        </p:sp>
        <p:sp>
          <p:nvSpPr>
            <p:cNvPr id="479" name="PVRTC2"/>
            <p:cNvSpPr txBox="1"/>
            <p:nvPr/>
          </p:nvSpPr>
          <p:spPr>
            <a:xfrm>
              <a:off x="25965" y="67837"/>
              <a:ext cx="2435750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r>
                <a:t>PVRTC2</a:t>
              </a:r>
            </a:p>
          </p:txBody>
        </p:sp>
      </p:grpSp>
      <p:grpSp>
        <p:nvGrpSpPr>
          <p:cNvPr id="483" name="圆角矩形 40"/>
          <p:cNvGrpSpPr/>
          <p:nvPr/>
        </p:nvGrpSpPr>
        <p:grpSpPr>
          <a:xfrm>
            <a:off x="8146415" y="5150861"/>
            <a:ext cx="2487681" cy="531916"/>
            <a:chOff x="0" y="0"/>
            <a:chExt cx="2487679" cy="531915"/>
          </a:xfrm>
        </p:grpSpPr>
        <p:sp>
          <p:nvSpPr>
            <p:cNvPr id="481" name="圆角矩形"/>
            <p:cNvSpPr/>
            <p:nvPr/>
          </p:nvSpPr>
          <p:spPr>
            <a:xfrm>
              <a:off x="0" y="0"/>
              <a:ext cx="2487680" cy="531916"/>
            </a:xfrm>
            <a:prstGeom prst="roundRect">
              <a:avLst>
                <a:gd name="adj" fmla="val 16667"/>
              </a:avLst>
            </a:prstGeom>
            <a:noFill/>
            <a:ln w="12700" cap="flat">
              <a:solidFill>
                <a:srgbClr val="FFA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pPr>
              <a:endParaRPr/>
            </a:p>
          </p:txBody>
        </p:sp>
        <p:sp>
          <p:nvSpPr>
            <p:cNvPr id="482" name="ETC2"/>
            <p:cNvSpPr txBox="1"/>
            <p:nvPr/>
          </p:nvSpPr>
          <p:spPr>
            <a:xfrm>
              <a:off x="25965" y="67837"/>
              <a:ext cx="2435750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r>
                <a:t>ETC2</a:t>
              </a:r>
            </a:p>
          </p:txBody>
        </p:sp>
      </p:grpSp>
      <p:grpSp>
        <p:nvGrpSpPr>
          <p:cNvPr id="486" name="圆角矩形 41"/>
          <p:cNvGrpSpPr/>
          <p:nvPr/>
        </p:nvGrpSpPr>
        <p:grpSpPr>
          <a:xfrm>
            <a:off x="6691561" y="5739689"/>
            <a:ext cx="2487681" cy="531916"/>
            <a:chOff x="0" y="0"/>
            <a:chExt cx="2487679" cy="531915"/>
          </a:xfrm>
        </p:grpSpPr>
        <p:sp>
          <p:nvSpPr>
            <p:cNvPr id="484" name="圆角矩形"/>
            <p:cNvSpPr/>
            <p:nvPr/>
          </p:nvSpPr>
          <p:spPr>
            <a:xfrm>
              <a:off x="0" y="0"/>
              <a:ext cx="2487680" cy="531916"/>
            </a:xfrm>
            <a:prstGeom prst="roundRect">
              <a:avLst>
                <a:gd name="adj" fmla="val 16667"/>
              </a:avLst>
            </a:prstGeom>
            <a:noFill/>
            <a:ln w="12700" cap="flat">
              <a:solidFill>
                <a:srgbClr val="FFA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pPr>
              <a:endParaRPr/>
            </a:p>
          </p:txBody>
        </p:sp>
        <p:sp>
          <p:nvSpPr>
            <p:cNvPr id="485" name="PVRTCI 4bpp"/>
            <p:cNvSpPr txBox="1"/>
            <p:nvPr/>
          </p:nvSpPr>
          <p:spPr>
            <a:xfrm>
              <a:off x="25965" y="67837"/>
              <a:ext cx="2435750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r>
                <a:t>PVRTCI 4bpp</a:t>
              </a:r>
            </a:p>
          </p:txBody>
        </p:sp>
      </p:grpSp>
      <p:grpSp>
        <p:nvGrpSpPr>
          <p:cNvPr id="489" name="圆角矩形 42"/>
          <p:cNvGrpSpPr/>
          <p:nvPr/>
        </p:nvGrpSpPr>
        <p:grpSpPr>
          <a:xfrm>
            <a:off x="7935400" y="1766528"/>
            <a:ext cx="2487681" cy="531916"/>
            <a:chOff x="0" y="0"/>
            <a:chExt cx="2487679" cy="531915"/>
          </a:xfrm>
        </p:grpSpPr>
        <p:sp>
          <p:nvSpPr>
            <p:cNvPr id="487" name="圆角矩形"/>
            <p:cNvSpPr/>
            <p:nvPr/>
          </p:nvSpPr>
          <p:spPr>
            <a:xfrm>
              <a:off x="0" y="0"/>
              <a:ext cx="2487680" cy="531916"/>
            </a:xfrm>
            <a:prstGeom prst="roundRect">
              <a:avLst>
                <a:gd name="adj" fmla="val 16667"/>
              </a:avLst>
            </a:prstGeom>
            <a:noFill/>
            <a:ln w="12700" cap="flat">
              <a:solidFill>
                <a:srgbClr val="FFA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pPr>
              <a:endParaRPr/>
            </a:p>
          </p:txBody>
        </p:sp>
        <p:sp>
          <p:nvSpPr>
            <p:cNvPr id="488" name="ETC1 RGB"/>
            <p:cNvSpPr txBox="1"/>
            <p:nvPr/>
          </p:nvSpPr>
          <p:spPr>
            <a:xfrm>
              <a:off x="25965" y="67837"/>
              <a:ext cx="2435750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r>
                <a:t>ETC1 RGB</a:t>
              </a:r>
            </a:p>
          </p:txBody>
        </p:sp>
      </p:grpSp>
      <p:grpSp>
        <p:nvGrpSpPr>
          <p:cNvPr id="492" name="圆角矩形 43"/>
          <p:cNvGrpSpPr/>
          <p:nvPr/>
        </p:nvGrpSpPr>
        <p:grpSpPr>
          <a:xfrm>
            <a:off x="6967135" y="6240341"/>
            <a:ext cx="2487681" cy="531916"/>
            <a:chOff x="0" y="0"/>
            <a:chExt cx="2487679" cy="531915"/>
          </a:xfrm>
        </p:grpSpPr>
        <p:sp>
          <p:nvSpPr>
            <p:cNvPr id="490" name="圆角矩形"/>
            <p:cNvSpPr/>
            <p:nvPr/>
          </p:nvSpPr>
          <p:spPr>
            <a:xfrm>
              <a:off x="0" y="0"/>
              <a:ext cx="2487680" cy="531916"/>
            </a:xfrm>
            <a:prstGeom prst="roundRect">
              <a:avLst>
                <a:gd name="adj" fmla="val 16667"/>
              </a:avLst>
            </a:prstGeom>
            <a:noFill/>
            <a:ln w="12700" cap="flat">
              <a:solidFill>
                <a:srgbClr val="FFA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pPr>
              <a:endParaRPr/>
            </a:p>
          </p:txBody>
        </p:sp>
        <p:sp>
          <p:nvSpPr>
            <p:cNvPr id="491" name="PVRTCI 2bpp"/>
            <p:cNvSpPr txBox="1"/>
            <p:nvPr/>
          </p:nvSpPr>
          <p:spPr>
            <a:xfrm>
              <a:off x="25965" y="67837"/>
              <a:ext cx="2435750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r>
                <a:t>PVRTCI 2bpp</a:t>
              </a:r>
            </a:p>
          </p:txBody>
        </p:sp>
      </p:grpSp>
      <p:grpSp>
        <p:nvGrpSpPr>
          <p:cNvPr id="495" name="圆角矩形 44"/>
          <p:cNvGrpSpPr/>
          <p:nvPr/>
        </p:nvGrpSpPr>
        <p:grpSpPr>
          <a:xfrm>
            <a:off x="9624131" y="6247270"/>
            <a:ext cx="2487681" cy="531917"/>
            <a:chOff x="0" y="0"/>
            <a:chExt cx="2487679" cy="531915"/>
          </a:xfrm>
        </p:grpSpPr>
        <p:sp>
          <p:nvSpPr>
            <p:cNvPr id="493" name="圆角矩形"/>
            <p:cNvSpPr/>
            <p:nvPr/>
          </p:nvSpPr>
          <p:spPr>
            <a:xfrm>
              <a:off x="0" y="0"/>
              <a:ext cx="2487680" cy="531916"/>
            </a:xfrm>
            <a:prstGeom prst="roundRect">
              <a:avLst>
                <a:gd name="adj" fmla="val 16667"/>
              </a:avLst>
            </a:prstGeom>
            <a:noFill/>
            <a:ln w="12700" cap="flat">
              <a:solidFill>
                <a:srgbClr val="FFA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pPr>
              <a:endParaRPr/>
            </a:p>
          </p:txBody>
        </p:sp>
        <p:sp>
          <p:nvSpPr>
            <p:cNvPr id="494" name="PVRTCII 2bpp"/>
            <p:cNvSpPr txBox="1"/>
            <p:nvPr/>
          </p:nvSpPr>
          <p:spPr>
            <a:xfrm>
              <a:off x="25965" y="67837"/>
              <a:ext cx="2435750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r>
                <a:t>PVRTCII 2bpp</a:t>
              </a:r>
            </a:p>
          </p:txBody>
        </p:sp>
      </p:grp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文本框 4"/>
          <p:cNvSpPr txBox="1"/>
          <p:nvPr/>
        </p:nvSpPr>
        <p:spPr>
          <a:xfrm>
            <a:off x="5637530" y="1167993"/>
            <a:ext cx="916941" cy="662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3200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目录</a:t>
            </a:r>
          </a:p>
        </p:txBody>
      </p:sp>
      <p:grpSp>
        <p:nvGrpSpPr>
          <p:cNvPr id="135" name="组合 11"/>
          <p:cNvGrpSpPr/>
          <p:nvPr/>
        </p:nvGrpSpPr>
        <p:grpSpPr>
          <a:xfrm>
            <a:off x="2871054" y="2546587"/>
            <a:ext cx="586519" cy="396241"/>
            <a:chOff x="0" y="0"/>
            <a:chExt cx="586518" cy="396240"/>
          </a:xfrm>
        </p:grpSpPr>
        <p:grpSp>
          <p:nvGrpSpPr>
            <p:cNvPr id="133" name="圆角矩形 7"/>
            <p:cNvGrpSpPr/>
            <p:nvPr/>
          </p:nvGrpSpPr>
          <p:grpSpPr>
            <a:xfrm>
              <a:off x="-1" y="0"/>
              <a:ext cx="487682" cy="396241"/>
              <a:chOff x="0" y="0"/>
              <a:chExt cx="487680" cy="396240"/>
            </a:xfrm>
          </p:grpSpPr>
          <p:sp>
            <p:nvSpPr>
              <p:cNvPr id="131" name="圆角矩形"/>
              <p:cNvSpPr/>
              <p:nvPr/>
            </p:nvSpPr>
            <p:spPr>
              <a:xfrm>
                <a:off x="0" y="0"/>
                <a:ext cx="487681" cy="396241"/>
              </a:xfrm>
              <a:prstGeom prst="roundRect">
                <a:avLst>
                  <a:gd name="adj" fmla="val 16667"/>
                </a:avLst>
              </a:prstGeom>
              <a:solidFill>
                <a:srgbClr val="FFC8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2400">
                    <a:solidFill>
                      <a:srgbClr val="313340"/>
                    </a:solidFill>
                    <a:latin typeface="华文细黑"/>
                    <a:ea typeface="华文细黑"/>
                    <a:cs typeface="华文细黑"/>
                    <a:sym typeface="华文细黑"/>
                  </a:defRPr>
                </a:pPr>
                <a:endParaRPr/>
              </a:p>
            </p:txBody>
          </p:sp>
          <p:sp>
            <p:nvSpPr>
              <p:cNvPr id="132" name="01"/>
              <p:cNvSpPr txBox="1"/>
              <p:nvPr/>
            </p:nvSpPr>
            <p:spPr>
              <a:xfrm>
                <a:off x="19342" y="9720"/>
                <a:ext cx="448996" cy="376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36000" tIns="36000" rIns="36000" bIns="36000" numCol="1" anchor="ctr">
                <a:spAutoFit/>
              </a:bodyPr>
              <a:lstStyle>
                <a:lvl1pPr algn="ctr">
                  <a:defRPr sz="2400">
                    <a:solidFill>
                      <a:srgbClr val="313340"/>
                    </a:solidFill>
                    <a:latin typeface="华文细黑"/>
                    <a:ea typeface="华文细黑"/>
                    <a:cs typeface="华文细黑"/>
                    <a:sym typeface="华文细黑"/>
                  </a:defRPr>
                </a:lvl1pPr>
              </a:lstStyle>
              <a:p>
                <a:r>
                  <a:t>01</a:t>
                </a:r>
              </a:p>
            </p:txBody>
          </p:sp>
        </p:grpSp>
        <p:sp>
          <p:nvSpPr>
            <p:cNvPr id="134" name="等腰三角形 10"/>
            <p:cNvSpPr/>
            <p:nvPr/>
          </p:nvSpPr>
          <p:spPr>
            <a:xfrm rot="5400000">
              <a:off x="436500" y="136367"/>
              <a:ext cx="174626" cy="125412"/>
            </a:xfrm>
            <a:prstGeom prst="triangle">
              <a:avLst/>
            </a:prstGeom>
            <a:solidFill>
              <a:srgbClr val="FFC8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36" name="文本框 12"/>
          <p:cNvSpPr txBox="1"/>
          <p:nvPr/>
        </p:nvSpPr>
        <p:spPr>
          <a:xfrm>
            <a:off x="3514721" y="2483098"/>
            <a:ext cx="3434718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28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纹理关注维度</a:t>
            </a:r>
          </a:p>
        </p:txBody>
      </p:sp>
      <p:grpSp>
        <p:nvGrpSpPr>
          <p:cNvPr id="141" name="组合 17"/>
          <p:cNvGrpSpPr/>
          <p:nvPr/>
        </p:nvGrpSpPr>
        <p:grpSpPr>
          <a:xfrm>
            <a:off x="7223979" y="2546587"/>
            <a:ext cx="586520" cy="396241"/>
            <a:chOff x="0" y="0"/>
            <a:chExt cx="586518" cy="396240"/>
          </a:xfrm>
        </p:grpSpPr>
        <p:grpSp>
          <p:nvGrpSpPr>
            <p:cNvPr id="139" name="圆角矩形 18"/>
            <p:cNvGrpSpPr/>
            <p:nvPr/>
          </p:nvGrpSpPr>
          <p:grpSpPr>
            <a:xfrm>
              <a:off x="-1" y="0"/>
              <a:ext cx="487682" cy="396241"/>
              <a:chOff x="0" y="0"/>
              <a:chExt cx="487680" cy="396240"/>
            </a:xfrm>
          </p:grpSpPr>
          <p:sp>
            <p:nvSpPr>
              <p:cNvPr id="137" name="圆角矩形"/>
              <p:cNvSpPr/>
              <p:nvPr/>
            </p:nvSpPr>
            <p:spPr>
              <a:xfrm>
                <a:off x="0" y="0"/>
                <a:ext cx="487681" cy="396241"/>
              </a:xfrm>
              <a:prstGeom prst="roundRect">
                <a:avLst>
                  <a:gd name="adj" fmla="val 16667"/>
                </a:avLst>
              </a:prstGeom>
              <a:solidFill>
                <a:srgbClr val="FFC8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2400">
                    <a:solidFill>
                      <a:srgbClr val="313340"/>
                    </a:solidFill>
                    <a:latin typeface="华文细黑"/>
                    <a:ea typeface="华文细黑"/>
                    <a:cs typeface="华文细黑"/>
                    <a:sym typeface="华文细黑"/>
                  </a:defRPr>
                </a:pPr>
                <a:endParaRPr/>
              </a:p>
            </p:txBody>
          </p:sp>
          <p:sp>
            <p:nvSpPr>
              <p:cNvPr id="138" name="02"/>
              <p:cNvSpPr txBox="1"/>
              <p:nvPr/>
            </p:nvSpPr>
            <p:spPr>
              <a:xfrm>
                <a:off x="19342" y="9720"/>
                <a:ext cx="448996" cy="376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36000" tIns="36000" rIns="36000" bIns="36000" numCol="1" anchor="ctr">
                <a:spAutoFit/>
              </a:bodyPr>
              <a:lstStyle>
                <a:lvl1pPr algn="ctr">
                  <a:defRPr sz="2400">
                    <a:solidFill>
                      <a:srgbClr val="313340"/>
                    </a:solidFill>
                    <a:latin typeface="华文细黑"/>
                    <a:ea typeface="华文细黑"/>
                    <a:cs typeface="华文细黑"/>
                    <a:sym typeface="华文细黑"/>
                  </a:defRPr>
                </a:lvl1pPr>
              </a:lstStyle>
              <a:p>
                <a:r>
                  <a:t>02</a:t>
                </a:r>
              </a:p>
            </p:txBody>
          </p:sp>
        </p:grpSp>
        <p:sp>
          <p:nvSpPr>
            <p:cNvPr id="140" name="等腰三角形 19"/>
            <p:cNvSpPr/>
            <p:nvPr/>
          </p:nvSpPr>
          <p:spPr>
            <a:xfrm rot="5400000">
              <a:off x="436500" y="136366"/>
              <a:ext cx="174626" cy="125412"/>
            </a:xfrm>
            <a:prstGeom prst="triangle">
              <a:avLst/>
            </a:prstGeom>
            <a:solidFill>
              <a:srgbClr val="FFC8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42" name="文本框 20"/>
          <p:cNvSpPr txBox="1"/>
          <p:nvPr/>
        </p:nvSpPr>
        <p:spPr>
          <a:xfrm>
            <a:off x="7867646" y="2483098"/>
            <a:ext cx="2635067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28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纹理格式</a:t>
            </a:r>
          </a:p>
        </p:txBody>
      </p:sp>
      <p:grpSp>
        <p:nvGrpSpPr>
          <p:cNvPr id="148" name="组合 35"/>
          <p:cNvGrpSpPr/>
          <p:nvPr/>
        </p:nvGrpSpPr>
        <p:grpSpPr>
          <a:xfrm>
            <a:off x="2871054" y="3965426"/>
            <a:ext cx="586521" cy="396241"/>
            <a:chOff x="0" y="0"/>
            <a:chExt cx="586519" cy="396240"/>
          </a:xfrm>
        </p:grpSpPr>
        <p:grpSp>
          <p:nvGrpSpPr>
            <p:cNvPr id="146" name="圆角矩形 22"/>
            <p:cNvGrpSpPr/>
            <p:nvPr/>
          </p:nvGrpSpPr>
          <p:grpSpPr>
            <a:xfrm>
              <a:off x="-1" y="0"/>
              <a:ext cx="487682" cy="396241"/>
              <a:chOff x="0" y="0"/>
              <a:chExt cx="487680" cy="396240"/>
            </a:xfrm>
          </p:grpSpPr>
          <p:sp>
            <p:nvSpPr>
              <p:cNvPr id="144" name="圆角矩形"/>
              <p:cNvSpPr/>
              <p:nvPr/>
            </p:nvSpPr>
            <p:spPr>
              <a:xfrm>
                <a:off x="0" y="0"/>
                <a:ext cx="487681" cy="396241"/>
              </a:xfrm>
              <a:prstGeom prst="roundRect">
                <a:avLst>
                  <a:gd name="adj" fmla="val 16667"/>
                </a:avLst>
              </a:prstGeom>
              <a:solidFill>
                <a:srgbClr val="FFC8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2400">
                    <a:solidFill>
                      <a:srgbClr val="313340"/>
                    </a:solidFill>
                    <a:latin typeface="华文细黑"/>
                    <a:ea typeface="华文细黑"/>
                    <a:cs typeface="华文细黑"/>
                    <a:sym typeface="华文细黑"/>
                  </a:defRPr>
                </a:pPr>
                <a:endParaRPr/>
              </a:p>
            </p:txBody>
          </p:sp>
          <p:sp>
            <p:nvSpPr>
              <p:cNvPr id="145" name="03"/>
              <p:cNvSpPr txBox="1"/>
              <p:nvPr/>
            </p:nvSpPr>
            <p:spPr>
              <a:xfrm>
                <a:off x="19342" y="9720"/>
                <a:ext cx="448996" cy="376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36000" tIns="36000" rIns="36000" bIns="36000" numCol="1" anchor="ctr">
                <a:spAutoFit/>
              </a:bodyPr>
              <a:lstStyle>
                <a:lvl1pPr algn="ctr">
                  <a:defRPr sz="2400">
                    <a:solidFill>
                      <a:srgbClr val="313340"/>
                    </a:solidFill>
                    <a:latin typeface="华文细黑"/>
                    <a:ea typeface="华文细黑"/>
                    <a:cs typeface="华文细黑"/>
                    <a:sym typeface="华文细黑"/>
                  </a:defRPr>
                </a:lvl1pPr>
              </a:lstStyle>
              <a:p>
                <a:r>
                  <a:t>03</a:t>
                </a:r>
              </a:p>
            </p:txBody>
          </p:sp>
        </p:grpSp>
        <p:sp>
          <p:nvSpPr>
            <p:cNvPr id="147" name="等腰三角形 37"/>
            <p:cNvSpPr/>
            <p:nvPr/>
          </p:nvSpPr>
          <p:spPr>
            <a:xfrm rot="5400000">
              <a:off x="436501" y="136366"/>
              <a:ext cx="174626" cy="125413"/>
            </a:xfrm>
            <a:prstGeom prst="triangle">
              <a:avLst/>
            </a:prstGeom>
            <a:solidFill>
              <a:srgbClr val="FFC8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49" name="文本框 38"/>
          <p:cNvSpPr txBox="1"/>
          <p:nvPr/>
        </p:nvSpPr>
        <p:spPr>
          <a:xfrm>
            <a:off x="3514721" y="3901935"/>
            <a:ext cx="2910082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28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各年代解决方案</a:t>
            </a:r>
          </a:p>
        </p:txBody>
      </p:sp>
      <p:grpSp>
        <p:nvGrpSpPr>
          <p:cNvPr id="155" name="组合 22"/>
          <p:cNvGrpSpPr/>
          <p:nvPr/>
        </p:nvGrpSpPr>
        <p:grpSpPr>
          <a:xfrm>
            <a:off x="7223979" y="3965426"/>
            <a:ext cx="586520" cy="396241"/>
            <a:chOff x="0" y="0"/>
            <a:chExt cx="586519" cy="396240"/>
          </a:xfrm>
        </p:grpSpPr>
        <p:grpSp>
          <p:nvGrpSpPr>
            <p:cNvPr id="153" name="圆角矩形 22"/>
            <p:cNvGrpSpPr/>
            <p:nvPr/>
          </p:nvGrpSpPr>
          <p:grpSpPr>
            <a:xfrm>
              <a:off x="-1" y="0"/>
              <a:ext cx="487682" cy="396241"/>
              <a:chOff x="0" y="0"/>
              <a:chExt cx="487680" cy="396240"/>
            </a:xfrm>
          </p:grpSpPr>
          <p:sp>
            <p:nvSpPr>
              <p:cNvPr id="151" name="圆角矩形"/>
              <p:cNvSpPr/>
              <p:nvPr/>
            </p:nvSpPr>
            <p:spPr>
              <a:xfrm>
                <a:off x="0" y="0"/>
                <a:ext cx="487681" cy="396241"/>
              </a:xfrm>
              <a:prstGeom prst="roundRect">
                <a:avLst>
                  <a:gd name="adj" fmla="val 16667"/>
                </a:avLst>
              </a:prstGeom>
              <a:solidFill>
                <a:srgbClr val="FFC8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2400">
                    <a:solidFill>
                      <a:srgbClr val="313340"/>
                    </a:solidFill>
                    <a:latin typeface="华文细黑"/>
                    <a:ea typeface="华文细黑"/>
                    <a:cs typeface="华文细黑"/>
                    <a:sym typeface="华文细黑"/>
                  </a:defRPr>
                </a:pPr>
                <a:endParaRPr/>
              </a:p>
            </p:txBody>
          </p:sp>
          <p:sp>
            <p:nvSpPr>
              <p:cNvPr id="152" name="04"/>
              <p:cNvSpPr txBox="1"/>
              <p:nvPr/>
            </p:nvSpPr>
            <p:spPr>
              <a:xfrm>
                <a:off x="19342" y="9720"/>
                <a:ext cx="448996" cy="376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36000" tIns="36000" rIns="36000" bIns="36000" numCol="1" anchor="ctr">
                <a:spAutoFit/>
              </a:bodyPr>
              <a:lstStyle>
                <a:lvl1pPr algn="ctr">
                  <a:defRPr sz="2400">
                    <a:solidFill>
                      <a:srgbClr val="313340"/>
                    </a:solidFill>
                    <a:latin typeface="华文细黑"/>
                    <a:ea typeface="华文细黑"/>
                    <a:cs typeface="华文细黑"/>
                    <a:sym typeface="华文细黑"/>
                  </a:defRPr>
                </a:lvl1pPr>
              </a:lstStyle>
              <a:p>
                <a:r>
                  <a:t>04</a:t>
                </a:r>
              </a:p>
            </p:txBody>
          </p:sp>
        </p:grpSp>
        <p:sp>
          <p:nvSpPr>
            <p:cNvPr id="154" name="等腰三角形 24"/>
            <p:cNvSpPr/>
            <p:nvPr/>
          </p:nvSpPr>
          <p:spPr>
            <a:xfrm rot="5400000">
              <a:off x="436501" y="136366"/>
              <a:ext cx="174626" cy="125413"/>
            </a:xfrm>
            <a:prstGeom prst="triangle">
              <a:avLst/>
            </a:prstGeom>
            <a:solidFill>
              <a:srgbClr val="FFC8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56" name="文本框 25"/>
          <p:cNvSpPr txBox="1"/>
          <p:nvPr/>
        </p:nvSpPr>
        <p:spPr>
          <a:xfrm>
            <a:off x="7867646" y="3901935"/>
            <a:ext cx="2910082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28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未来展望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文本框 15"/>
          <p:cNvSpPr txBox="1"/>
          <p:nvPr/>
        </p:nvSpPr>
        <p:spPr>
          <a:xfrm>
            <a:off x="2213125" y="700742"/>
            <a:ext cx="776574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800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纹理格式</a:t>
            </a:r>
          </a:p>
        </p:txBody>
      </p:sp>
      <p:sp>
        <p:nvSpPr>
          <p:cNvPr id="501" name="直接连接符 18"/>
          <p:cNvSpPr/>
          <p:nvPr/>
        </p:nvSpPr>
        <p:spPr>
          <a:xfrm>
            <a:off x="1970908" y="1223962"/>
            <a:ext cx="8250185" cy="1"/>
          </a:xfrm>
          <a:prstGeom prst="line">
            <a:avLst/>
          </a:prstGeom>
          <a:ln w="6350">
            <a:solidFill>
              <a:srgbClr val="FFAF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503" name="图片 3" descr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7064" y="2150591"/>
            <a:ext cx="6917582" cy="3629403"/>
          </a:xfrm>
          <a:prstGeom prst="rect">
            <a:avLst/>
          </a:prstGeom>
          <a:ln w="12700">
            <a:miter lim="400000"/>
          </a:ln>
        </p:spPr>
      </p:pic>
      <p:sp>
        <p:nvSpPr>
          <p:cNvPr id="504" name="文本框 23"/>
          <p:cNvSpPr txBox="1"/>
          <p:nvPr/>
        </p:nvSpPr>
        <p:spPr>
          <a:xfrm>
            <a:off x="9346742" y="5206607"/>
            <a:ext cx="2478392" cy="459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100%</a:t>
            </a:r>
          </a:p>
        </p:txBody>
      </p:sp>
      <p:sp>
        <p:nvSpPr>
          <p:cNvPr id="505" name="文本框 19"/>
          <p:cNvSpPr txBox="1"/>
          <p:nvPr/>
        </p:nvSpPr>
        <p:spPr>
          <a:xfrm>
            <a:off x="5257799" y="1470116"/>
            <a:ext cx="1676401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像素格式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文本框 15"/>
          <p:cNvSpPr txBox="1"/>
          <p:nvPr/>
        </p:nvSpPr>
        <p:spPr>
          <a:xfrm>
            <a:off x="2213125" y="700742"/>
            <a:ext cx="776574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800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纹理格式</a:t>
            </a:r>
          </a:p>
        </p:txBody>
      </p:sp>
      <p:sp>
        <p:nvSpPr>
          <p:cNvPr id="511" name="直接连接符 18"/>
          <p:cNvSpPr/>
          <p:nvPr/>
        </p:nvSpPr>
        <p:spPr>
          <a:xfrm>
            <a:off x="1970908" y="1223962"/>
            <a:ext cx="8250185" cy="1"/>
          </a:xfrm>
          <a:prstGeom prst="line">
            <a:avLst/>
          </a:prstGeom>
          <a:ln w="6350">
            <a:solidFill>
              <a:srgbClr val="FFAF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528" name="图示 2"/>
          <p:cNvGrpSpPr/>
          <p:nvPr/>
        </p:nvGrpSpPr>
        <p:grpSpPr>
          <a:xfrm>
            <a:off x="2035570" y="2848144"/>
            <a:ext cx="8120858" cy="937022"/>
            <a:chOff x="0" y="0"/>
            <a:chExt cx="8120856" cy="937021"/>
          </a:xfrm>
        </p:grpSpPr>
        <p:grpSp>
          <p:nvGrpSpPr>
            <p:cNvPr id="515" name="成组"/>
            <p:cNvGrpSpPr/>
            <p:nvPr/>
          </p:nvGrpSpPr>
          <p:grpSpPr>
            <a:xfrm>
              <a:off x="0" y="0"/>
              <a:ext cx="1561704" cy="937022"/>
              <a:chOff x="0" y="0"/>
              <a:chExt cx="1561703" cy="937021"/>
            </a:xfrm>
          </p:grpSpPr>
          <p:sp>
            <p:nvSpPr>
              <p:cNvPr id="513" name="圆角矩形"/>
              <p:cNvSpPr/>
              <p:nvPr/>
            </p:nvSpPr>
            <p:spPr>
              <a:xfrm>
                <a:off x="0" y="0"/>
                <a:ext cx="1561704" cy="937022"/>
              </a:xfrm>
              <a:prstGeom prst="roundRect">
                <a:avLst>
                  <a:gd name="adj" fmla="val 10000"/>
                </a:avLst>
              </a:prstGeom>
              <a:gradFill flip="none" rotWithShape="1">
                <a:gsLst>
                  <a:gs pos="0">
                    <a:srgbClr val="F18C54"/>
                  </a:gs>
                  <a:gs pos="50000">
                    <a:srgbClr val="F67B28"/>
                  </a:gs>
                  <a:gs pos="100000">
                    <a:srgbClr val="E46B19"/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1377950">
                  <a:lnSpc>
                    <a:spcPct val="90000"/>
                  </a:lnSpc>
                  <a:spcBef>
                    <a:spcPts val="700"/>
                  </a:spcBef>
                  <a:defRPr sz="3100">
                    <a:solidFill>
                      <a:srgbClr val="FFFFFF"/>
                    </a:solidFill>
                    <a:latin typeface="微软雅黑"/>
                    <a:ea typeface="微软雅黑"/>
                    <a:cs typeface="微软雅黑"/>
                    <a:sym typeface="微软雅黑"/>
                  </a:defRPr>
                </a:pPr>
                <a:endParaRPr/>
              </a:p>
            </p:txBody>
          </p:sp>
          <p:sp>
            <p:nvSpPr>
              <p:cNvPr id="514" name="外存"/>
              <p:cNvSpPr txBox="1"/>
              <p:nvPr/>
            </p:nvSpPr>
            <p:spPr>
              <a:xfrm>
                <a:off x="27444" y="71000"/>
                <a:ext cx="1506816" cy="7950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118110" tIns="118110" rIns="118110" bIns="118110" numCol="1" anchor="ctr">
                <a:spAutoFit/>
              </a:bodyPr>
              <a:lstStyle>
                <a:lvl1pPr algn="ctr" defTabSz="1377950">
                  <a:lnSpc>
                    <a:spcPct val="90000"/>
                  </a:lnSpc>
                  <a:spcBef>
                    <a:spcPts val="1300"/>
                  </a:spcBef>
                  <a:defRPr sz="3100">
                    <a:solidFill>
                      <a:srgbClr val="FFFFFF"/>
                    </a:solidFill>
                    <a:latin typeface="微软雅黑"/>
                    <a:ea typeface="微软雅黑"/>
                    <a:cs typeface="微软雅黑"/>
                    <a:sym typeface="微软雅黑"/>
                  </a:defRPr>
                </a:lvl1pPr>
              </a:lstStyle>
              <a:p>
                <a:r>
                  <a:t>外存</a:t>
                </a:r>
              </a:p>
            </p:txBody>
          </p:sp>
        </p:grpSp>
        <p:sp>
          <p:nvSpPr>
            <p:cNvPr id="516" name="箭头"/>
            <p:cNvSpPr/>
            <p:nvPr/>
          </p:nvSpPr>
          <p:spPr>
            <a:xfrm>
              <a:off x="1717874" y="274859"/>
              <a:ext cx="331082" cy="387303"/>
            </a:xfrm>
            <a:prstGeom prst="rightArrow">
              <a:avLst>
                <a:gd name="adj1" fmla="val 60000"/>
                <a:gd name="adj2" fmla="val 50000"/>
              </a:avLst>
            </a:prstGeom>
            <a:gradFill flip="none" rotWithShape="1">
              <a:gsLst>
                <a:gs pos="0">
                  <a:srgbClr val="F18C54"/>
                </a:gs>
                <a:gs pos="50000">
                  <a:srgbClr val="F67B28"/>
                </a:gs>
                <a:gs pos="100000">
                  <a:srgbClr val="E46B19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88950">
                <a:lnSpc>
                  <a:spcPct val="90000"/>
                </a:lnSpc>
                <a:spcBef>
                  <a:spcPts val="700"/>
                </a:spcBef>
                <a:defRPr sz="1100">
                  <a:solidFill>
                    <a:srgbClr val="FFFFFF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pPr>
              <a:endParaRPr/>
            </a:p>
          </p:txBody>
        </p:sp>
        <p:grpSp>
          <p:nvGrpSpPr>
            <p:cNvPr id="519" name="成组"/>
            <p:cNvGrpSpPr/>
            <p:nvPr/>
          </p:nvGrpSpPr>
          <p:grpSpPr>
            <a:xfrm>
              <a:off x="2186385" y="0"/>
              <a:ext cx="1561704" cy="937022"/>
              <a:chOff x="0" y="0"/>
              <a:chExt cx="1561703" cy="937021"/>
            </a:xfrm>
          </p:grpSpPr>
          <p:sp>
            <p:nvSpPr>
              <p:cNvPr id="517" name="圆角矩形"/>
              <p:cNvSpPr/>
              <p:nvPr/>
            </p:nvSpPr>
            <p:spPr>
              <a:xfrm>
                <a:off x="0" y="0"/>
                <a:ext cx="1561704" cy="937022"/>
              </a:xfrm>
              <a:prstGeom prst="roundRect">
                <a:avLst>
                  <a:gd name="adj" fmla="val 10000"/>
                </a:avLst>
              </a:prstGeom>
              <a:gradFill flip="none" rotWithShape="1">
                <a:gsLst>
                  <a:gs pos="0">
                    <a:srgbClr val="D78A71"/>
                  </a:gs>
                  <a:gs pos="50000">
                    <a:srgbClr val="D77956"/>
                  </a:gs>
                  <a:gs pos="100000">
                    <a:srgbClr val="C56845"/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1377950">
                  <a:lnSpc>
                    <a:spcPct val="90000"/>
                  </a:lnSpc>
                  <a:spcBef>
                    <a:spcPts val="700"/>
                  </a:spcBef>
                  <a:defRPr sz="3100">
                    <a:solidFill>
                      <a:srgbClr val="FFFFFF"/>
                    </a:solidFill>
                    <a:latin typeface="微软雅黑"/>
                    <a:ea typeface="微软雅黑"/>
                    <a:cs typeface="微软雅黑"/>
                    <a:sym typeface="微软雅黑"/>
                  </a:defRPr>
                </a:pPr>
                <a:endParaRPr/>
              </a:p>
            </p:txBody>
          </p:sp>
          <p:sp>
            <p:nvSpPr>
              <p:cNvPr id="518" name="内存"/>
              <p:cNvSpPr txBox="1"/>
              <p:nvPr/>
            </p:nvSpPr>
            <p:spPr>
              <a:xfrm>
                <a:off x="27443" y="71000"/>
                <a:ext cx="1506816" cy="7950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118110" tIns="118110" rIns="118110" bIns="118110" numCol="1" anchor="ctr">
                <a:spAutoFit/>
              </a:bodyPr>
              <a:lstStyle>
                <a:lvl1pPr algn="ctr" defTabSz="1377950">
                  <a:lnSpc>
                    <a:spcPct val="90000"/>
                  </a:lnSpc>
                  <a:spcBef>
                    <a:spcPts val="1300"/>
                  </a:spcBef>
                  <a:defRPr sz="3100">
                    <a:solidFill>
                      <a:srgbClr val="FFFFFF"/>
                    </a:solidFill>
                    <a:latin typeface="微软雅黑"/>
                    <a:ea typeface="微软雅黑"/>
                    <a:cs typeface="微软雅黑"/>
                    <a:sym typeface="微软雅黑"/>
                  </a:defRPr>
                </a:lvl1pPr>
              </a:lstStyle>
              <a:p>
                <a:r>
                  <a:t>内存</a:t>
                </a:r>
              </a:p>
            </p:txBody>
          </p:sp>
        </p:grpSp>
        <p:sp>
          <p:nvSpPr>
            <p:cNvPr id="520" name="箭头"/>
            <p:cNvSpPr/>
            <p:nvPr/>
          </p:nvSpPr>
          <p:spPr>
            <a:xfrm>
              <a:off x="3904257" y="274859"/>
              <a:ext cx="331082" cy="387303"/>
            </a:xfrm>
            <a:prstGeom prst="rightArrow">
              <a:avLst>
                <a:gd name="adj1" fmla="val 60000"/>
                <a:gd name="adj2" fmla="val 50000"/>
              </a:avLst>
            </a:prstGeom>
            <a:gradFill flip="none" rotWithShape="1">
              <a:gsLst>
                <a:gs pos="0">
                  <a:srgbClr val="CB8F81"/>
                </a:gs>
                <a:gs pos="50000">
                  <a:srgbClr val="C97E6B"/>
                </a:gs>
                <a:gs pos="100000">
                  <a:srgbClr val="B66D5A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622300">
                <a:lnSpc>
                  <a:spcPct val="90000"/>
                </a:lnSpc>
                <a:spcBef>
                  <a:spcPts val="700"/>
                </a:spcBef>
                <a:defRPr sz="1400">
                  <a:solidFill>
                    <a:srgbClr val="FFFFFF"/>
                  </a:solidFill>
                </a:defRPr>
              </a:pPr>
              <a:endParaRPr/>
            </a:p>
          </p:txBody>
        </p:sp>
        <p:grpSp>
          <p:nvGrpSpPr>
            <p:cNvPr id="523" name="成组"/>
            <p:cNvGrpSpPr/>
            <p:nvPr/>
          </p:nvGrpSpPr>
          <p:grpSpPr>
            <a:xfrm>
              <a:off x="4372768" y="0"/>
              <a:ext cx="1561704" cy="937022"/>
              <a:chOff x="0" y="0"/>
              <a:chExt cx="1561703" cy="937021"/>
            </a:xfrm>
          </p:grpSpPr>
          <p:sp>
            <p:nvSpPr>
              <p:cNvPr id="521" name="圆角矩形"/>
              <p:cNvSpPr/>
              <p:nvPr/>
            </p:nvSpPr>
            <p:spPr>
              <a:xfrm>
                <a:off x="0" y="0"/>
                <a:ext cx="1561704" cy="937022"/>
              </a:xfrm>
              <a:prstGeom prst="roundRect">
                <a:avLst>
                  <a:gd name="adj" fmla="val 10000"/>
                </a:avLst>
              </a:prstGeom>
              <a:gradFill flip="none" rotWithShape="1">
                <a:gsLst>
                  <a:gs pos="0">
                    <a:srgbClr val="C19791"/>
                  </a:gs>
                  <a:gs pos="50000">
                    <a:srgbClr val="BC8880"/>
                  </a:gs>
                  <a:gs pos="100000">
                    <a:srgbClr val="A9766E"/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1377950">
                  <a:lnSpc>
                    <a:spcPct val="90000"/>
                  </a:lnSpc>
                  <a:spcBef>
                    <a:spcPts val="700"/>
                  </a:spcBef>
                  <a:defRPr sz="3100">
                    <a:solidFill>
                      <a:srgbClr val="FFFFFF"/>
                    </a:solidFill>
                    <a:latin typeface="微软雅黑"/>
                    <a:ea typeface="微软雅黑"/>
                    <a:cs typeface="微软雅黑"/>
                    <a:sym typeface="微软雅黑"/>
                  </a:defRPr>
                </a:pPr>
                <a:endParaRPr/>
              </a:p>
            </p:txBody>
          </p:sp>
          <p:sp>
            <p:nvSpPr>
              <p:cNvPr id="522" name="内存"/>
              <p:cNvSpPr txBox="1"/>
              <p:nvPr/>
            </p:nvSpPr>
            <p:spPr>
              <a:xfrm>
                <a:off x="27444" y="71000"/>
                <a:ext cx="1506816" cy="7950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118110" tIns="118110" rIns="118110" bIns="118110" numCol="1" anchor="ctr">
                <a:spAutoFit/>
              </a:bodyPr>
              <a:lstStyle>
                <a:lvl1pPr algn="ctr" defTabSz="1377950">
                  <a:lnSpc>
                    <a:spcPct val="90000"/>
                  </a:lnSpc>
                  <a:spcBef>
                    <a:spcPts val="1300"/>
                  </a:spcBef>
                  <a:defRPr sz="3100">
                    <a:solidFill>
                      <a:srgbClr val="FFFFFF"/>
                    </a:solidFill>
                    <a:latin typeface="微软雅黑"/>
                    <a:ea typeface="微软雅黑"/>
                    <a:cs typeface="微软雅黑"/>
                    <a:sym typeface="微软雅黑"/>
                  </a:defRPr>
                </a:lvl1pPr>
              </a:lstStyle>
              <a:p>
                <a:r>
                  <a:t>内存</a:t>
                </a:r>
              </a:p>
            </p:txBody>
          </p:sp>
        </p:grpSp>
        <p:sp>
          <p:nvSpPr>
            <p:cNvPr id="524" name="箭头"/>
            <p:cNvSpPr/>
            <p:nvPr/>
          </p:nvSpPr>
          <p:spPr>
            <a:xfrm>
              <a:off x="6090642" y="274859"/>
              <a:ext cx="331082" cy="387303"/>
            </a:xfrm>
            <a:prstGeom prst="rightArrow">
              <a:avLst>
                <a:gd name="adj1" fmla="val 60000"/>
                <a:gd name="adj2" fmla="val 50000"/>
              </a:avLst>
            </a:prstGeom>
            <a:gradFill flip="none" rotWithShape="1">
              <a:gsLst>
                <a:gs pos="0">
                  <a:srgbClr val="AFAFAF"/>
                </a:gs>
                <a:gs pos="50000">
                  <a:schemeClr val="accent3"/>
                </a:gs>
                <a:gs pos="100000">
                  <a:srgbClr val="929292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88950">
                <a:lnSpc>
                  <a:spcPct val="90000"/>
                </a:lnSpc>
                <a:spcBef>
                  <a:spcPts val="700"/>
                </a:spcBef>
                <a:defRPr sz="1100">
                  <a:solidFill>
                    <a:srgbClr val="FFFFFF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pPr>
              <a:endParaRPr/>
            </a:p>
          </p:txBody>
        </p:sp>
        <p:grpSp>
          <p:nvGrpSpPr>
            <p:cNvPr id="527" name="成组"/>
            <p:cNvGrpSpPr/>
            <p:nvPr/>
          </p:nvGrpSpPr>
          <p:grpSpPr>
            <a:xfrm>
              <a:off x="6559153" y="0"/>
              <a:ext cx="1561704" cy="937022"/>
              <a:chOff x="0" y="0"/>
              <a:chExt cx="1561703" cy="937021"/>
            </a:xfrm>
          </p:grpSpPr>
          <p:sp>
            <p:nvSpPr>
              <p:cNvPr id="525" name="圆角矩形"/>
              <p:cNvSpPr/>
              <p:nvPr/>
            </p:nvSpPr>
            <p:spPr>
              <a:xfrm>
                <a:off x="0" y="0"/>
                <a:ext cx="1561704" cy="937022"/>
              </a:xfrm>
              <a:prstGeom prst="roundRect">
                <a:avLst>
                  <a:gd name="adj" fmla="val 10000"/>
                </a:avLst>
              </a:prstGeom>
              <a:gradFill flip="none" rotWithShape="1">
                <a:gsLst>
                  <a:gs pos="0">
                    <a:srgbClr val="AFAFAF"/>
                  </a:gs>
                  <a:gs pos="50000">
                    <a:schemeClr val="accent3"/>
                  </a:gs>
                  <a:gs pos="100000">
                    <a:srgbClr val="929292"/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1377950">
                  <a:lnSpc>
                    <a:spcPct val="90000"/>
                  </a:lnSpc>
                  <a:spcBef>
                    <a:spcPts val="700"/>
                  </a:spcBef>
                  <a:defRPr sz="3100">
                    <a:solidFill>
                      <a:srgbClr val="FFFFFF"/>
                    </a:solidFill>
                    <a:latin typeface="微软雅黑"/>
                    <a:ea typeface="微软雅黑"/>
                    <a:cs typeface="微软雅黑"/>
                    <a:sym typeface="微软雅黑"/>
                  </a:defRPr>
                </a:pPr>
                <a:endParaRPr/>
              </a:p>
            </p:txBody>
          </p:sp>
          <p:sp>
            <p:nvSpPr>
              <p:cNvPr id="526" name="显存"/>
              <p:cNvSpPr txBox="1"/>
              <p:nvPr/>
            </p:nvSpPr>
            <p:spPr>
              <a:xfrm>
                <a:off x="27444" y="71000"/>
                <a:ext cx="1506816" cy="7950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118110" tIns="118110" rIns="118110" bIns="118110" numCol="1" anchor="ctr">
                <a:spAutoFit/>
              </a:bodyPr>
              <a:lstStyle>
                <a:lvl1pPr algn="ctr" defTabSz="1377950">
                  <a:lnSpc>
                    <a:spcPct val="90000"/>
                  </a:lnSpc>
                  <a:spcBef>
                    <a:spcPts val="1300"/>
                  </a:spcBef>
                  <a:defRPr sz="3100">
                    <a:solidFill>
                      <a:srgbClr val="FFFFFF"/>
                    </a:solidFill>
                    <a:latin typeface="微软雅黑"/>
                    <a:ea typeface="微软雅黑"/>
                    <a:cs typeface="微软雅黑"/>
                    <a:sym typeface="微软雅黑"/>
                  </a:defRPr>
                </a:lvl1pPr>
              </a:lstStyle>
              <a:p>
                <a:r>
                  <a:t>显存</a:t>
                </a:r>
              </a:p>
            </p:txBody>
          </p:sp>
        </p:grpSp>
      </p:grpSp>
      <p:sp>
        <p:nvSpPr>
          <p:cNvPr id="529" name="文本框 8"/>
          <p:cNvSpPr txBox="1"/>
          <p:nvPr/>
        </p:nvSpPr>
        <p:spPr>
          <a:xfrm>
            <a:off x="4856803" y="1462060"/>
            <a:ext cx="2478392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普通纹理</a:t>
            </a:r>
          </a:p>
        </p:txBody>
      </p:sp>
      <p:sp>
        <p:nvSpPr>
          <p:cNvPr id="530" name="文本框 9"/>
          <p:cNvSpPr txBox="1"/>
          <p:nvPr/>
        </p:nvSpPr>
        <p:spPr>
          <a:xfrm>
            <a:off x="2992835" y="2106359"/>
            <a:ext cx="1719842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0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读取</a:t>
            </a:r>
          </a:p>
        </p:txBody>
      </p:sp>
      <p:sp>
        <p:nvSpPr>
          <p:cNvPr id="531" name="文本框 10"/>
          <p:cNvSpPr txBox="1"/>
          <p:nvPr/>
        </p:nvSpPr>
        <p:spPr>
          <a:xfrm>
            <a:off x="5236078" y="2106359"/>
            <a:ext cx="1719842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0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解压缩</a:t>
            </a:r>
          </a:p>
        </p:txBody>
      </p:sp>
      <p:sp>
        <p:nvSpPr>
          <p:cNvPr id="532" name="文本框 11"/>
          <p:cNvSpPr txBox="1"/>
          <p:nvPr/>
        </p:nvSpPr>
        <p:spPr>
          <a:xfrm>
            <a:off x="7335194" y="2106359"/>
            <a:ext cx="1719842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0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memcpy</a:t>
            </a:r>
          </a:p>
        </p:txBody>
      </p:sp>
      <p:grpSp>
        <p:nvGrpSpPr>
          <p:cNvPr id="544" name="图示 2"/>
          <p:cNvGrpSpPr/>
          <p:nvPr/>
        </p:nvGrpSpPr>
        <p:grpSpPr>
          <a:xfrm>
            <a:off x="2674822" y="5193453"/>
            <a:ext cx="6842356" cy="1080372"/>
            <a:chOff x="0" y="0"/>
            <a:chExt cx="6842355" cy="1080371"/>
          </a:xfrm>
        </p:grpSpPr>
        <p:grpSp>
          <p:nvGrpSpPr>
            <p:cNvPr id="535" name="成组"/>
            <p:cNvGrpSpPr/>
            <p:nvPr/>
          </p:nvGrpSpPr>
          <p:grpSpPr>
            <a:xfrm>
              <a:off x="0" y="0"/>
              <a:ext cx="1800620" cy="1080372"/>
              <a:chOff x="0" y="0"/>
              <a:chExt cx="1800619" cy="1080371"/>
            </a:xfrm>
          </p:grpSpPr>
          <p:sp>
            <p:nvSpPr>
              <p:cNvPr id="533" name="圆角矩形"/>
              <p:cNvSpPr/>
              <p:nvPr/>
            </p:nvSpPr>
            <p:spPr>
              <a:xfrm>
                <a:off x="0" y="0"/>
                <a:ext cx="1800620" cy="1080372"/>
              </a:xfrm>
              <a:prstGeom prst="roundRect">
                <a:avLst>
                  <a:gd name="adj" fmla="val 10000"/>
                </a:avLst>
              </a:prstGeom>
              <a:gradFill flip="none" rotWithShape="1">
                <a:gsLst>
                  <a:gs pos="0">
                    <a:srgbClr val="F18C54"/>
                  </a:gs>
                  <a:gs pos="50000">
                    <a:srgbClr val="F67B28"/>
                  </a:gs>
                  <a:gs pos="100000">
                    <a:srgbClr val="E46B19"/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1911350">
                  <a:lnSpc>
                    <a:spcPct val="90000"/>
                  </a:lnSpc>
                  <a:spcBef>
                    <a:spcPts val="700"/>
                  </a:spcBef>
                  <a:defRPr sz="4300">
                    <a:solidFill>
                      <a:srgbClr val="FFFFFF"/>
                    </a:solidFill>
                    <a:latin typeface="微软雅黑"/>
                    <a:ea typeface="微软雅黑"/>
                    <a:cs typeface="微软雅黑"/>
                    <a:sym typeface="微软雅黑"/>
                  </a:defRPr>
                </a:pPr>
                <a:endParaRPr/>
              </a:p>
            </p:txBody>
          </p:sp>
          <p:sp>
            <p:nvSpPr>
              <p:cNvPr id="534" name="外存"/>
              <p:cNvSpPr txBox="1"/>
              <p:nvPr/>
            </p:nvSpPr>
            <p:spPr>
              <a:xfrm>
                <a:off x="31642" y="75371"/>
                <a:ext cx="1737335" cy="92962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163829" tIns="163829" rIns="163829" bIns="163829" numCol="1" anchor="ctr">
                <a:noAutofit/>
              </a:bodyPr>
              <a:lstStyle>
                <a:lvl1pPr algn="ctr" defTabSz="1911350">
                  <a:lnSpc>
                    <a:spcPct val="90000"/>
                  </a:lnSpc>
                  <a:spcBef>
                    <a:spcPts val="1800"/>
                  </a:spcBef>
                  <a:defRPr sz="3500">
                    <a:solidFill>
                      <a:srgbClr val="FFFFFF"/>
                    </a:solidFill>
                    <a:latin typeface="微软雅黑"/>
                    <a:ea typeface="微软雅黑"/>
                    <a:cs typeface="微软雅黑"/>
                    <a:sym typeface="微软雅黑"/>
                  </a:defRPr>
                </a:lvl1pPr>
              </a:lstStyle>
              <a:p>
                <a:r>
                  <a:t>外存</a:t>
                </a:r>
              </a:p>
            </p:txBody>
          </p:sp>
        </p:grpSp>
        <p:sp>
          <p:nvSpPr>
            <p:cNvPr id="536" name="箭头"/>
            <p:cNvSpPr/>
            <p:nvPr/>
          </p:nvSpPr>
          <p:spPr>
            <a:xfrm>
              <a:off x="1980682" y="316909"/>
              <a:ext cx="381732" cy="446554"/>
            </a:xfrm>
            <a:prstGeom prst="rightArrow">
              <a:avLst>
                <a:gd name="adj1" fmla="val 60000"/>
                <a:gd name="adj2" fmla="val 50000"/>
              </a:avLst>
            </a:prstGeom>
            <a:gradFill flip="none" rotWithShape="1">
              <a:gsLst>
                <a:gs pos="0">
                  <a:srgbClr val="F18C54"/>
                </a:gs>
                <a:gs pos="50000">
                  <a:srgbClr val="F67B28"/>
                </a:gs>
                <a:gs pos="100000">
                  <a:srgbClr val="E46B19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ts val="700"/>
                </a:spcBef>
                <a:defRPr sz="1500">
                  <a:solidFill>
                    <a:srgbClr val="FFFFFF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pPr>
              <a:endParaRPr/>
            </a:p>
          </p:txBody>
        </p:sp>
        <p:grpSp>
          <p:nvGrpSpPr>
            <p:cNvPr id="539" name="成组"/>
            <p:cNvGrpSpPr/>
            <p:nvPr/>
          </p:nvGrpSpPr>
          <p:grpSpPr>
            <a:xfrm>
              <a:off x="2520868" y="0"/>
              <a:ext cx="1800620" cy="1080372"/>
              <a:chOff x="0" y="0"/>
              <a:chExt cx="1800619" cy="1080371"/>
            </a:xfrm>
          </p:grpSpPr>
          <p:sp>
            <p:nvSpPr>
              <p:cNvPr id="537" name="圆角矩形"/>
              <p:cNvSpPr/>
              <p:nvPr/>
            </p:nvSpPr>
            <p:spPr>
              <a:xfrm>
                <a:off x="0" y="0"/>
                <a:ext cx="1800620" cy="1080372"/>
              </a:xfrm>
              <a:prstGeom prst="roundRect">
                <a:avLst>
                  <a:gd name="adj" fmla="val 10000"/>
                </a:avLst>
              </a:prstGeom>
              <a:gradFill flip="none" rotWithShape="1">
                <a:gsLst>
                  <a:gs pos="0">
                    <a:srgbClr val="CB8F81"/>
                  </a:gs>
                  <a:gs pos="50000">
                    <a:srgbClr val="C97E6B"/>
                  </a:gs>
                  <a:gs pos="100000">
                    <a:srgbClr val="B66D5A"/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1911350">
                  <a:lnSpc>
                    <a:spcPct val="90000"/>
                  </a:lnSpc>
                  <a:spcBef>
                    <a:spcPts val="700"/>
                  </a:spcBef>
                  <a:defRPr sz="4300">
                    <a:solidFill>
                      <a:srgbClr val="FFFFFF"/>
                    </a:solidFill>
                    <a:latin typeface="微软雅黑"/>
                    <a:ea typeface="微软雅黑"/>
                    <a:cs typeface="微软雅黑"/>
                    <a:sym typeface="微软雅黑"/>
                  </a:defRPr>
                </a:pPr>
                <a:endParaRPr/>
              </a:p>
            </p:txBody>
          </p:sp>
          <p:sp>
            <p:nvSpPr>
              <p:cNvPr id="538" name="内存"/>
              <p:cNvSpPr txBox="1"/>
              <p:nvPr/>
            </p:nvSpPr>
            <p:spPr>
              <a:xfrm>
                <a:off x="31642" y="75371"/>
                <a:ext cx="1737335" cy="92962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163829" tIns="163829" rIns="163829" bIns="163829" numCol="1" anchor="ctr">
                <a:noAutofit/>
              </a:bodyPr>
              <a:lstStyle>
                <a:lvl1pPr algn="ctr" defTabSz="1911350">
                  <a:lnSpc>
                    <a:spcPct val="90000"/>
                  </a:lnSpc>
                  <a:spcBef>
                    <a:spcPts val="1800"/>
                  </a:spcBef>
                  <a:defRPr sz="3500">
                    <a:solidFill>
                      <a:srgbClr val="FFFFFF"/>
                    </a:solidFill>
                    <a:latin typeface="微软雅黑"/>
                    <a:ea typeface="微软雅黑"/>
                    <a:cs typeface="微软雅黑"/>
                    <a:sym typeface="微软雅黑"/>
                  </a:defRPr>
                </a:lvl1pPr>
              </a:lstStyle>
              <a:p>
                <a:r>
                  <a:t>内存</a:t>
                </a:r>
              </a:p>
            </p:txBody>
          </p:sp>
        </p:grpSp>
        <p:sp>
          <p:nvSpPr>
            <p:cNvPr id="540" name="箭头"/>
            <p:cNvSpPr/>
            <p:nvPr/>
          </p:nvSpPr>
          <p:spPr>
            <a:xfrm>
              <a:off x="4501550" y="316909"/>
              <a:ext cx="381731" cy="446554"/>
            </a:xfrm>
            <a:prstGeom prst="rightArrow">
              <a:avLst>
                <a:gd name="adj1" fmla="val 60000"/>
                <a:gd name="adj2" fmla="val 50000"/>
              </a:avLst>
            </a:prstGeom>
            <a:gradFill flip="none" rotWithShape="1">
              <a:gsLst>
                <a:gs pos="0">
                  <a:srgbClr val="AFAFAF"/>
                </a:gs>
                <a:gs pos="50000">
                  <a:schemeClr val="accent3"/>
                </a:gs>
                <a:gs pos="100000">
                  <a:srgbClr val="929292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844550">
                <a:lnSpc>
                  <a:spcPct val="90000"/>
                </a:lnSpc>
                <a:spcBef>
                  <a:spcPts val="700"/>
                </a:spcBef>
                <a:defRPr sz="1900">
                  <a:solidFill>
                    <a:srgbClr val="FFFFFF"/>
                  </a:solidFill>
                </a:defRPr>
              </a:pPr>
              <a:endParaRPr/>
            </a:p>
          </p:txBody>
        </p:sp>
        <p:grpSp>
          <p:nvGrpSpPr>
            <p:cNvPr id="543" name="成组"/>
            <p:cNvGrpSpPr/>
            <p:nvPr/>
          </p:nvGrpSpPr>
          <p:grpSpPr>
            <a:xfrm>
              <a:off x="5041735" y="0"/>
              <a:ext cx="1800621" cy="1080372"/>
              <a:chOff x="0" y="0"/>
              <a:chExt cx="1800619" cy="1080371"/>
            </a:xfrm>
          </p:grpSpPr>
          <p:sp>
            <p:nvSpPr>
              <p:cNvPr id="541" name="圆角矩形"/>
              <p:cNvSpPr/>
              <p:nvPr/>
            </p:nvSpPr>
            <p:spPr>
              <a:xfrm>
                <a:off x="0" y="0"/>
                <a:ext cx="1800620" cy="1080372"/>
              </a:xfrm>
              <a:prstGeom prst="roundRect">
                <a:avLst>
                  <a:gd name="adj" fmla="val 10000"/>
                </a:avLst>
              </a:prstGeom>
              <a:gradFill flip="none" rotWithShape="1">
                <a:gsLst>
                  <a:gs pos="0">
                    <a:srgbClr val="AFAFAF"/>
                  </a:gs>
                  <a:gs pos="50000">
                    <a:schemeClr val="accent3"/>
                  </a:gs>
                  <a:gs pos="100000">
                    <a:srgbClr val="929292"/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1911350">
                  <a:lnSpc>
                    <a:spcPct val="90000"/>
                  </a:lnSpc>
                  <a:spcBef>
                    <a:spcPts val="700"/>
                  </a:spcBef>
                  <a:defRPr sz="4300">
                    <a:solidFill>
                      <a:srgbClr val="FFFFFF"/>
                    </a:solidFill>
                    <a:latin typeface="微软雅黑"/>
                    <a:ea typeface="微软雅黑"/>
                    <a:cs typeface="微软雅黑"/>
                    <a:sym typeface="微软雅黑"/>
                  </a:defRPr>
                </a:pPr>
                <a:endParaRPr/>
              </a:p>
            </p:txBody>
          </p:sp>
          <p:sp>
            <p:nvSpPr>
              <p:cNvPr id="542" name="显存"/>
              <p:cNvSpPr txBox="1"/>
              <p:nvPr/>
            </p:nvSpPr>
            <p:spPr>
              <a:xfrm>
                <a:off x="31642" y="75371"/>
                <a:ext cx="1737336" cy="92962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163829" tIns="163829" rIns="163829" bIns="163829" numCol="1" anchor="ctr">
                <a:noAutofit/>
              </a:bodyPr>
              <a:lstStyle>
                <a:lvl1pPr algn="ctr" defTabSz="1911350">
                  <a:lnSpc>
                    <a:spcPct val="90000"/>
                  </a:lnSpc>
                  <a:spcBef>
                    <a:spcPts val="1800"/>
                  </a:spcBef>
                  <a:defRPr sz="3500">
                    <a:solidFill>
                      <a:srgbClr val="FFFFFF"/>
                    </a:solidFill>
                    <a:latin typeface="微软雅黑"/>
                    <a:ea typeface="微软雅黑"/>
                    <a:cs typeface="微软雅黑"/>
                    <a:sym typeface="微软雅黑"/>
                  </a:defRPr>
                </a:lvl1pPr>
              </a:lstStyle>
              <a:p>
                <a:r>
                  <a:t>显存</a:t>
                </a:r>
              </a:p>
            </p:txBody>
          </p:sp>
        </p:grpSp>
      </p:grpSp>
      <p:sp>
        <p:nvSpPr>
          <p:cNvPr id="545" name="文本框 8"/>
          <p:cNvSpPr txBox="1"/>
          <p:nvPr/>
        </p:nvSpPr>
        <p:spPr>
          <a:xfrm>
            <a:off x="4856804" y="4135094"/>
            <a:ext cx="2478392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压缩纹理</a:t>
            </a:r>
          </a:p>
        </p:txBody>
      </p:sp>
      <p:sp>
        <p:nvSpPr>
          <p:cNvPr id="546" name="文本框 9"/>
          <p:cNvSpPr txBox="1"/>
          <p:nvPr/>
        </p:nvSpPr>
        <p:spPr>
          <a:xfrm>
            <a:off x="3672774" y="4665364"/>
            <a:ext cx="1719842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0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读取</a:t>
            </a:r>
          </a:p>
        </p:txBody>
      </p:sp>
      <p:sp>
        <p:nvSpPr>
          <p:cNvPr id="547" name="文本框 11"/>
          <p:cNvSpPr txBox="1"/>
          <p:nvPr/>
        </p:nvSpPr>
        <p:spPr>
          <a:xfrm>
            <a:off x="6690426" y="4638874"/>
            <a:ext cx="1719842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0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memcpy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4" grpId="4" animBg="1" advAuto="0"/>
      <p:bldP spid="545" grpId="1" animBg="1" advAuto="0"/>
      <p:bldP spid="546" grpId="3" animBg="1" advAuto="0"/>
      <p:bldP spid="547" grpId="2" animBg="1" advAuto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矩形"/>
          <p:cNvSpPr/>
          <p:nvPr/>
        </p:nvSpPr>
        <p:spPr>
          <a:xfrm>
            <a:off x="6020743" y="2354250"/>
            <a:ext cx="277514" cy="21495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53" name="文本框 15"/>
          <p:cNvSpPr txBox="1"/>
          <p:nvPr/>
        </p:nvSpPr>
        <p:spPr>
          <a:xfrm>
            <a:off x="2213125" y="700742"/>
            <a:ext cx="776574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800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纹理格式</a:t>
            </a:r>
          </a:p>
        </p:txBody>
      </p:sp>
      <p:sp>
        <p:nvSpPr>
          <p:cNvPr id="554" name="直接连接符 18"/>
          <p:cNvSpPr/>
          <p:nvPr/>
        </p:nvSpPr>
        <p:spPr>
          <a:xfrm>
            <a:off x="1970908" y="1223962"/>
            <a:ext cx="8250185" cy="1"/>
          </a:xfrm>
          <a:prstGeom prst="line">
            <a:avLst/>
          </a:prstGeom>
          <a:ln w="6350">
            <a:solidFill>
              <a:srgbClr val="FFAF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56" name="CPU"/>
          <p:cNvSpPr/>
          <p:nvPr/>
        </p:nvSpPr>
        <p:spPr>
          <a:xfrm>
            <a:off x="4035885" y="1883090"/>
            <a:ext cx="1116260" cy="879787"/>
          </a:xfrm>
          <a:prstGeom prst="roundRect">
            <a:avLst>
              <a:gd name="adj" fmla="val 19032"/>
            </a:avLst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r>
              <a:t>CPU</a:t>
            </a:r>
          </a:p>
        </p:txBody>
      </p:sp>
      <p:sp>
        <p:nvSpPr>
          <p:cNvPr id="557" name="GPU"/>
          <p:cNvSpPr/>
          <p:nvPr/>
        </p:nvSpPr>
        <p:spPr>
          <a:xfrm>
            <a:off x="7164835" y="1883090"/>
            <a:ext cx="1116261" cy="879787"/>
          </a:xfrm>
          <a:prstGeom prst="roundRect">
            <a:avLst>
              <a:gd name="adj" fmla="val 19032"/>
            </a:avLst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r>
              <a:t>GPU</a:t>
            </a:r>
          </a:p>
        </p:txBody>
      </p:sp>
      <p:sp>
        <p:nvSpPr>
          <p:cNvPr id="558" name="RAM"/>
          <p:cNvSpPr/>
          <p:nvPr/>
        </p:nvSpPr>
        <p:spPr>
          <a:xfrm>
            <a:off x="4693546" y="4460123"/>
            <a:ext cx="2881108" cy="879787"/>
          </a:xfrm>
          <a:prstGeom prst="roundRect">
            <a:avLst>
              <a:gd name="adj" fmla="val 19032"/>
            </a:avLst>
          </a:prstGeom>
          <a:solidFill>
            <a:schemeClr val="accent2"/>
          </a:solidFill>
          <a:ln w="12700">
            <a:solidFill>
              <a:srgbClr val="AD5B24"/>
            </a:solidFill>
            <a:miter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r>
              <a:t>RAM</a:t>
            </a:r>
          </a:p>
        </p:txBody>
      </p:sp>
      <p:sp>
        <p:nvSpPr>
          <p:cNvPr id="559" name="双箭头"/>
          <p:cNvSpPr/>
          <p:nvPr/>
        </p:nvSpPr>
        <p:spPr>
          <a:xfrm>
            <a:off x="5129733" y="2129859"/>
            <a:ext cx="2058889" cy="386248"/>
          </a:xfrm>
          <a:prstGeom prst="leftRightArrow">
            <a:avLst>
              <a:gd name="adj1" fmla="val 32000"/>
              <a:gd name="adj2" fmla="val 144674"/>
            </a:avLst>
          </a:prstGeom>
          <a:solidFill>
            <a:srgbClr val="FFFFFF"/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60" name="文本框 9"/>
          <p:cNvSpPr txBox="1"/>
          <p:nvPr/>
        </p:nvSpPr>
        <p:spPr>
          <a:xfrm>
            <a:off x="3734094" y="3492698"/>
            <a:ext cx="1719842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0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访问</a:t>
            </a:r>
          </a:p>
        </p:txBody>
      </p:sp>
      <p:sp>
        <p:nvSpPr>
          <p:cNvPr id="561" name="文本框 9"/>
          <p:cNvSpPr txBox="1"/>
          <p:nvPr/>
        </p:nvSpPr>
        <p:spPr>
          <a:xfrm>
            <a:off x="6457834" y="3137098"/>
            <a:ext cx="2530263" cy="1158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0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采样</a:t>
            </a:r>
          </a:p>
          <a:p>
            <a:pPr algn="ctr">
              <a:defRPr sz="20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像素输出</a:t>
            </a:r>
          </a:p>
          <a:p>
            <a:pPr algn="ctr">
              <a:defRPr sz="20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shader临时变量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0" grpId="1" animBg="1" advAuto="0"/>
      <p:bldP spid="561" grpId="2" animBg="1" advAuto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文本框 15"/>
          <p:cNvSpPr txBox="1"/>
          <p:nvPr/>
        </p:nvSpPr>
        <p:spPr>
          <a:xfrm>
            <a:off x="2213125" y="700742"/>
            <a:ext cx="776574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800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纹理格式</a:t>
            </a:r>
          </a:p>
        </p:txBody>
      </p:sp>
      <p:sp>
        <p:nvSpPr>
          <p:cNvPr id="567" name="直接连接符 18"/>
          <p:cNvSpPr/>
          <p:nvPr/>
        </p:nvSpPr>
        <p:spPr>
          <a:xfrm>
            <a:off x="1970908" y="1223962"/>
            <a:ext cx="8250185" cy="1"/>
          </a:xfrm>
          <a:prstGeom prst="line">
            <a:avLst/>
          </a:prstGeom>
          <a:ln w="6350">
            <a:solidFill>
              <a:srgbClr val="FFAF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69" name="文本框 8"/>
          <p:cNvSpPr txBox="1"/>
          <p:nvPr/>
        </p:nvSpPr>
        <p:spPr>
          <a:xfrm>
            <a:off x="4856803" y="1830360"/>
            <a:ext cx="2478392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普通纹理</a:t>
            </a:r>
          </a:p>
        </p:txBody>
      </p:sp>
      <p:graphicFrame>
        <p:nvGraphicFramePr>
          <p:cNvPr id="570" name="表格 1"/>
          <p:cNvGraphicFramePr/>
          <p:nvPr/>
        </p:nvGraphicFramePr>
        <p:xfrm>
          <a:off x="2365525" y="2558455"/>
          <a:ext cx="8128000" cy="3418840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7997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282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>
                        <a:defRPr sz="1800" b="0"/>
                      </a:pPr>
                      <a:r>
                        <a:rPr sz="2000"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BMP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chemeClr val="accent5"/>
                      </a:solidFill>
                    </a:lnL>
                    <a:lnR w="12700">
                      <a:solidFill>
                        <a:schemeClr val="accent5"/>
                      </a:solidFill>
                    </a:lnR>
                    <a:lnT w="12700">
                      <a:solidFill>
                        <a:schemeClr val="accent5"/>
                      </a:solidFill>
                    </a:lnT>
                    <a:lnB w="12700">
                      <a:solidFill>
                        <a:schemeClr val="accent5"/>
                      </a:solidFill>
                    </a:lnB>
                    <a:solidFill>
                      <a:srgbClr val="E8EBF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2000" b="0">
                          <a:latin typeface="微软雅黑"/>
                          <a:ea typeface="微软雅黑"/>
                          <a:cs typeface="微软雅黑"/>
                          <a:sym typeface="微软雅黑"/>
                        </a:defRPr>
                      </a:pPr>
                      <a:r>
                        <a:t>最常被Windows程序以及其本身使用的格式。可以使用无损的数据压缩，但是一些程序只能使用未经压缩的文件。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chemeClr val="accent5"/>
                      </a:solidFill>
                    </a:lnL>
                    <a:lnR w="12700">
                      <a:solidFill>
                        <a:schemeClr val="accent5"/>
                      </a:solidFill>
                    </a:lnR>
                    <a:lnT w="12700">
                      <a:solidFill>
                        <a:schemeClr val="accent5"/>
                      </a:solidFill>
                    </a:lnT>
                    <a:lnB w="12700">
                      <a:solidFill>
                        <a:schemeClr val="accent5"/>
                      </a:solidFill>
                    </a:lnB>
                    <a:solidFill>
                      <a:srgbClr val="E8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000"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PNG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chemeClr val="accent5"/>
                      </a:solidFill>
                    </a:lnL>
                    <a:lnR w="12700">
                      <a:solidFill>
                        <a:schemeClr val="accent5"/>
                      </a:solidFill>
                    </a:lnR>
                    <a:lnT w="12700">
                      <a:solidFill>
                        <a:schemeClr val="accent5"/>
                      </a:solidFill>
                    </a:lnT>
                    <a:lnB w="12700">
                      <a:solidFill>
                        <a:schemeClr val="accent5"/>
                      </a:solidFill>
                    </a:lnB>
                    <a:solidFill>
                      <a:srgbClr val="CDD4E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000"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无损压缩位图格式。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chemeClr val="accent5"/>
                      </a:solidFill>
                    </a:lnL>
                    <a:lnR w="12700">
                      <a:solidFill>
                        <a:schemeClr val="accent5"/>
                      </a:solidFill>
                    </a:lnR>
                    <a:lnT w="12700">
                      <a:solidFill>
                        <a:schemeClr val="accent5"/>
                      </a:solidFill>
                    </a:lnT>
                    <a:lnB w="12700">
                      <a:solidFill>
                        <a:schemeClr val="accent5"/>
                      </a:solidFill>
                    </a:lnB>
                    <a:solidFill>
                      <a:srgbClr val="CD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000"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JPG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chemeClr val="accent5"/>
                      </a:solidFill>
                    </a:lnL>
                    <a:lnR w="12700">
                      <a:solidFill>
                        <a:schemeClr val="accent5"/>
                      </a:solidFill>
                    </a:lnR>
                    <a:lnT w="12700">
                      <a:solidFill>
                        <a:schemeClr val="accent5"/>
                      </a:solidFill>
                    </a:lnT>
                    <a:lnB w="12700">
                      <a:solidFill>
                        <a:schemeClr val="accent5"/>
                      </a:solidFill>
                    </a:lnB>
                    <a:solidFill>
                      <a:srgbClr val="E8EBF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000"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使用有损压缩，图片质量可根据压缩的设置而有所不同。无透明通道。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chemeClr val="accent5"/>
                      </a:solidFill>
                    </a:lnL>
                    <a:lnR w="12700">
                      <a:solidFill>
                        <a:schemeClr val="accent5"/>
                      </a:solidFill>
                    </a:lnR>
                    <a:lnT w="12700">
                      <a:solidFill>
                        <a:schemeClr val="accent5"/>
                      </a:solidFill>
                    </a:lnT>
                    <a:lnB w="12700">
                      <a:solidFill>
                        <a:schemeClr val="accent5"/>
                      </a:solidFill>
                    </a:lnB>
                    <a:solidFill>
                      <a:srgbClr val="E8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000"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TGA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chemeClr val="accent5"/>
                      </a:solidFill>
                    </a:lnL>
                    <a:lnR w="12700">
                      <a:solidFill>
                        <a:schemeClr val="accent5"/>
                      </a:solidFill>
                    </a:lnR>
                    <a:lnT w="12700">
                      <a:solidFill>
                        <a:schemeClr val="accent5"/>
                      </a:solidFill>
                    </a:lnT>
                    <a:lnB w="12700">
                      <a:solidFill>
                        <a:schemeClr val="accent5"/>
                      </a:solidFill>
                    </a:lnB>
                    <a:solidFill>
                      <a:srgbClr val="CDD4E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2000">
                          <a:latin typeface="微软雅黑"/>
                          <a:ea typeface="微软雅黑"/>
                          <a:cs typeface="微软雅黑"/>
                          <a:sym typeface="微软雅黑"/>
                        </a:defRPr>
                      </a:pPr>
                      <a:r>
                        <a:t>TGA的结构比较简单，属于一种图形、图像数据的通用格式，在多媒体领域有着很大影响，在做影视编辑时经常使用,例如3DS MAX输出TGA图片序列导入到AE里面进行后期编辑。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chemeClr val="accent5"/>
                      </a:solidFill>
                    </a:lnL>
                    <a:lnR w="12700">
                      <a:solidFill>
                        <a:schemeClr val="accent5"/>
                      </a:solidFill>
                    </a:lnR>
                    <a:lnT w="12700">
                      <a:solidFill>
                        <a:schemeClr val="accent5"/>
                      </a:solidFill>
                    </a:lnT>
                    <a:lnB w="12700">
                      <a:solidFill>
                        <a:schemeClr val="accent5"/>
                      </a:solidFill>
                    </a:lnB>
                    <a:solidFill>
                      <a:srgbClr val="CD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000"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GIF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chemeClr val="accent5"/>
                      </a:solidFill>
                    </a:lnL>
                    <a:lnR w="12700">
                      <a:solidFill>
                        <a:schemeClr val="accent5"/>
                      </a:solidFill>
                    </a:lnR>
                    <a:lnT w="12700">
                      <a:solidFill>
                        <a:schemeClr val="accent5"/>
                      </a:solidFill>
                    </a:lnT>
                    <a:lnB w="12700">
                      <a:solidFill>
                        <a:schemeClr val="accent5"/>
                      </a:solidFill>
                    </a:lnB>
                    <a:solidFill>
                      <a:srgbClr val="E8EBF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2000">
                          <a:latin typeface="微软雅黑"/>
                          <a:ea typeface="微软雅黑"/>
                          <a:cs typeface="微软雅黑"/>
                          <a:sym typeface="微软雅黑"/>
                        </a:defRPr>
                      </a:pPr>
                      <a:r>
                        <a:t>最大的特点是不仅可以是一张静止的图片,也可以是动画，并且支持透明背景图像，适用于多种操作系统，“体型”很小，网上很多小动画都是GIF格式。但是其色域不太广,只支持256种颜色.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chemeClr val="accent5"/>
                      </a:solidFill>
                    </a:lnL>
                    <a:lnR w="12700">
                      <a:solidFill>
                        <a:schemeClr val="accent5"/>
                      </a:solidFill>
                    </a:lnR>
                    <a:lnT w="12700">
                      <a:solidFill>
                        <a:schemeClr val="accent5"/>
                      </a:solidFill>
                    </a:lnT>
                    <a:lnB w="12700">
                      <a:solidFill>
                        <a:schemeClr val="accent5"/>
                      </a:solidFill>
                    </a:lnB>
                    <a:solidFill>
                      <a:srgbClr val="E8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文本框 15"/>
          <p:cNvSpPr txBox="1"/>
          <p:nvPr/>
        </p:nvSpPr>
        <p:spPr>
          <a:xfrm>
            <a:off x="2213125" y="700742"/>
            <a:ext cx="776574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800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纹理格式</a:t>
            </a:r>
          </a:p>
        </p:txBody>
      </p:sp>
      <p:sp>
        <p:nvSpPr>
          <p:cNvPr id="576" name="直接连接符 18"/>
          <p:cNvSpPr/>
          <p:nvPr/>
        </p:nvSpPr>
        <p:spPr>
          <a:xfrm>
            <a:off x="1970908" y="1223962"/>
            <a:ext cx="8250185" cy="1"/>
          </a:xfrm>
          <a:prstGeom prst="line">
            <a:avLst/>
          </a:prstGeom>
          <a:ln w="6350">
            <a:solidFill>
              <a:srgbClr val="FFAF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78" name="文本框 8"/>
          <p:cNvSpPr txBox="1"/>
          <p:nvPr/>
        </p:nvSpPr>
        <p:spPr>
          <a:xfrm>
            <a:off x="4856803" y="1642792"/>
            <a:ext cx="2478392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压缩纹理</a:t>
            </a:r>
          </a:p>
        </p:txBody>
      </p:sp>
      <p:pic>
        <p:nvPicPr>
          <p:cNvPr id="579" name="图片 1" descr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384" y="2292025"/>
            <a:ext cx="3180953" cy="1742858"/>
          </a:xfrm>
          <a:prstGeom prst="rect">
            <a:avLst/>
          </a:prstGeom>
          <a:ln w="12700">
            <a:miter lim="400000"/>
          </a:ln>
        </p:spPr>
      </p:pic>
      <p:pic>
        <p:nvPicPr>
          <p:cNvPr id="580" name="图片 3" descr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9361" y="4762977"/>
            <a:ext cx="3026999" cy="1194327"/>
          </a:xfrm>
          <a:prstGeom prst="rect">
            <a:avLst/>
          </a:prstGeom>
          <a:ln w="12700">
            <a:miter lim="400000"/>
          </a:ln>
        </p:spPr>
      </p:pic>
      <p:pic>
        <p:nvPicPr>
          <p:cNvPr id="581" name="图片 4" descr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8183" y="2424789"/>
            <a:ext cx="2304763" cy="1085715"/>
          </a:xfrm>
          <a:prstGeom prst="rect">
            <a:avLst/>
          </a:prstGeom>
          <a:ln w="12700">
            <a:miter lim="400000"/>
          </a:ln>
        </p:spPr>
      </p:pic>
      <p:pic>
        <p:nvPicPr>
          <p:cNvPr id="582" name="图片 5" descr="图片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87474" y="4455967"/>
            <a:ext cx="1657144" cy="1600001"/>
          </a:xfrm>
          <a:prstGeom prst="rect">
            <a:avLst/>
          </a:prstGeom>
          <a:ln w="12700">
            <a:miter lim="400000"/>
          </a:ln>
        </p:spPr>
      </p:pic>
      <p:sp>
        <p:nvSpPr>
          <p:cNvPr id="583" name="TextBox 5"/>
          <p:cNvSpPr txBox="1"/>
          <p:nvPr/>
        </p:nvSpPr>
        <p:spPr>
          <a:xfrm>
            <a:off x="4455036" y="2424789"/>
            <a:ext cx="2628368" cy="777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marL="285750" indent="-285750">
              <a:buSzPct val="100000"/>
              <a:buFont typeface="Arial"/>
              <a:buChar char="•"/>
              <a:defRPr sz="14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PowerVR</a:t>
            </a:r>
          </a:p>
          <a:p>
            <a:pPr marL="285750" indent="-285750">
              <a:buSzPct val="100000"/>
              <a:buFont typeface="Arial"/>
              <a:buChar char="•"/>
              <a:defRPr sz="14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100%覆盖iOS设备</a:t>
            </a:r>
          </a:p>
          <a:p>
            <a:pPr marL="285750" indent="-285750">
              <a:buSzPct val="100000"/>
              <a:buFont typeface="Arial"/>
              <a:buChar char="•"/>
              <a:defRPr sz="14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PVRTC</a:t>
            </a:r>
          </a:p>
        </p:txBody>
      </p:sp>
      <p:sp>
        <p:nvSpPr>
          <p:cNvPr id="584" name="TextBox 5"/>
          <p:cNvSpPr txBox="1"/>
          <p:nvPr/>
        </p:nvSpPr>
        <p:spPr>
          <a:xfrm>
            <a:off x="4455036" y="4886635"/>
            <a:ext cx="2628368" cy="1069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marL="285750" indent="-285750">
              <a:buSzPct val="100000"/>
              <a:buFont typeface="Arial"/>
              <a:buChar char="•"/>
              <a:defRPr sz="14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高通Adreno</a:t>
            </a:r>
          </a:p>
          <a:p>
            <a:pPr marL="285750" indent="-285750">
              <a:buSzPct val="100000"/>
              <a:buFont typeface="Arial"/>
              <a:buChar char="•"/>
              <a:defRPr sz="14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HTC G10、G14，</a:t>
            </a:r>
          </a:p>
          <a:p>
            <a:pPr>
              <a:defRPr sz="14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      小米1、2等</a:t>
            </a:r>
          </a:p>
          <a:p>
            <a:pPr marL="285750" indent="-285750">
              <a:buSzPct val="100000"/>
              <a:buFont typeface="Arial"/>
              <a:buChar char="•"/>
              <a:defRPr sz="14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ATC</a:t>
            </a:r>
          </a:p>
        </p:txBody>
      </p:sp>
      <p:sp>
        <p:nvSpPr>
          <p:cNvPr id="585" name="TextBox 5"/>
          <p:cNvSpPr txBox="1"/>
          <p:nvPr/>
        </p:nvSpPr>
        <p:spPr>
          <a:xfrm>
            <a:off x="9036473" y="2448833"/>
            <a:ext cx="2628367" cy="1031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marL="285750" indent="-285750">
              <a:buSzPct val="100000"/>
              <a:buFont typeface="Arial"/>
              <a:buChar char="•"/>
              <a:defRPr sz="14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ARM Mali</a:t>
            </a:r>
          </a:p>
          <a:p>
            <a:pPr marL="285750" indent="-285750">
              <a:buSzPct val="100000"/>
              <a:buFont typeface="Arial"/>
              <a:buChar char="•"/>
              <a:defRPr sz="14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三星Galaxy SII、Galaxy SIII、Galaxy Note1</a:t>
            </a:r>
          </a:p>
          <a:p>
            <a:pPr marL="285750" indent="-285750">
              <a:buSzPct val="100000"/>
              <a:buFont typeface="Arial"/>
              <a:buChar char="•"/>
              <a:defRPr sz="14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ETC1  ASTC</a:t>
            </a:r>
          </a:p>
        </p:txBody>
      </p:sp>
      <p:sp>
        <p:nvSpPr>
          <p:cNvPr id="586" name="TextBox 5"/>
          <p:cNvSpPr txBox="1"/>
          <p:nvPr/>
        </p:nvSpPr>
        <p:spPr>
          <a:xfrm>
            <a:off x="9036473" y="4886635"/>
            <a:ext cx="2628367" cy="1031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marL="285750" indent="-285750">
              <a:buSzPct val="100000"/>
              <a:buFont typeface="Arial"/>
              <a:buChar char="•"/>
              <a:defRPr sz="14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Tegra2, Tegra3</a:t>
            </a:r>
          </a:p>
          <a:p>
            <a:pPr marL="285750" indent="-285750">
              <a:buSzPct val="100000"/>
              <a:buFont typeface="Arial"/>
              <a:buChar char="•"/>
              <a:defRPr sz="14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Google Nexus 7，HTC One X等</a:t>
            </a:r>
          </a:p>
          <a:p>
            <a:pPr marL="285750" indent="-285750">
              <a:buSzPct val="100000"/>
              <a:buFont typeface="Arial"/>
              <a:buChar char="•"/>
              <a:defRPr sz="14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DXT(S3TC)</a:t>
            </a: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文本框 15"/>
          <p:cNvSpPr txBox="1"/>
          <p:nvPr/>
        </p:nvSpPr>
        <p:spPr>
          <a:xfrm>
            <a:off x="2213125" y="700742"/>
            <a:ext cx="776574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800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纹理格式</a:t>
            </a:r>
          </a:p>
        </p:txBody>
      </p:sp>
      <p:sp>
        <p:nvSpPr>
          <p:cNvPr id="592" name="直接连接符 18"/>
          <p:cNvSpPr/>
          <p:nvPr/>
        </p:nvSpPr>
        <p:spPr>
          <a:xfrm>
            <a:off x="1970908" y="1223962"/>
            <a:ext cx="8250185" cy="1"/>
          </a:xfrm>
          <a:prstGeom prst="line">
            <a:avLst/>
          </a:prstGeom>
          <a:ln w="6350">
            <a:solidFill>
              <a:srgbClr val="FFAF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94" name="文本框 8"/>
          <p:cNvSpPr txBox="1"/>
          <p:nvPr/>
        </p:nvSpPr>
        <p:spPr>
          <a:xfrm>
            <a:off x="4856803" y="1830360"/>
            <a:ext cx="2478392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压缩纹理</a:t>
            </a:r>
          </a:p>
        </p:txBody>
      </p:sp>
      <p:graphicFrame>
        <p:nvGraphicFramePr>
          <p:cNvPr id="595" name="表格 1"/>
          <p:cNvGraphicFramePr/>
          <p:nvPr/>
        </p:nvGraphicFramePr>
        <p:xfrm>
          <a:off x="2365525" y="2558455"/>
          <a:ext cx="8128000" cy="3312160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15148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131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>
                        <a:defRPr sz="1800" b="0"/>
                      </a:pPr>
                      <a:r>
                        <a:rPr sz="2000"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ETC1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chemeClr val="accent5"/>
                      </a:solidFill>
                    </a:lnL>
                    <a:lnR w="12700">
                      <a:solidFill>
                        <a:schemeClr val="accent5"/>
                      </a:solidFill>
                    </a:lnR>
                    <a:lnT w="12700">
                      <a:solidFill>
                        <a:schemeClr val="accent5"/>
                      </a:solidFill>
                    </a:lnT>
                    <a:lnB w="12700">
                      <a:solidFill>
                        <a:schemeClr val="accent5"/>
                      </a:solidFill>
                    </a:lnB>
                    <a:solidFill>
                      <a:srgbClr val="E8EBF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2000" b="0">
                          <a:latin typeface="微软雅黑"/>
                          <a:ea typeface="微软雅黑"/>
                          <a:cs typeface="微软雅黑"/>
                          <a:sym typeface="微软雅黑"/>
                        </a:defRPr>
                      </a:pPr>
                      <a:r>
                        <a:t>装有OpenGL ES 2.0及以上版本的所有安卓设备可以支持，但是不支持alpha通道。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chemeClr val="accent5"/>
                      </a:solidFill>
                    </a:lnL>
                    <a:lnR w="12700">
                      <a:solidFill>
                        <a:schemeClr val="accent5"/>
                      </a:solidFill>
                    </a:lnR>
                    <a:lnT w="12700">
                      <a:solidFill>
                        <a:schemeClr val="accent5"/>
                      </a:solidFill>
                    </a:lnT>
                    <a:lnB w="12700">
                      <a:solidFill>
                        <a:schemeClr val="accent5"/>
                      </a:solidFill>
                    </a:lnB>
                    <a:solidFill>
                      <a:srgbClr val="E8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000"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ETC2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chemeClr val="accent5"/>
                      </a:solidFill>
                    </a:lnL>
                    <a:lnR w="12700">
                      <a:solidFill>
                        <a:schemeClr val="accent5"/>
                      </a:solidFill>
                    </a:lnR>
                    <a:lnT w="12700">
                      <a:solidFill>
                        <a:schemeClr val="accent5"/>
                      </a:solidFill>
                    </a:lnT>
                    <a:lnB w="12700">
                      <a:solidFill>
                        <a:schemeClr val="accent5"/>
                      </a:solidFill>
                    </a:lnB>
                    <a:solidFill>
                      <a:srgbClr val="CDD4E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2000">
                          <a:latin typeface="微软雅黑"/>
                          <a:ea typeface="微软雅黑"/>
                          <a:cs typeface="微软雅黑"/>
                          <a:sym typeface="微软雅黑"/>
                        </a:defRPr>
                      </a:pPr>
                      <a:r>
                        <a:t>需要OpenGL ES 3.0及以上版本。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chemeClr val="accent5"/>
                      </a:solidFill>
                    </a:lnL>
                    <a:lnR w="12700">
                      <a:solidFill>
                        <a:schemeClr val="accent5"/>
                      </a:solidFill>
                    </a:lnR>
                    <a:lnT w="12700">
                      <a:solidFill>
                        <a:schemeClr val="accent5"/>
                      </a:solidFill>
                    </a:lnT>
                    <a:lnB w="12700">
                      <a:solidFill>
                        <a:schemeClr val="accent5"/>
                      </a:solidFill>
                    </a:lnB>
                    <a:solidFill>
                      <a:srgbClr val="CD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000"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ASTC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chemeClr val="accent5"/>
                      </a:solidFill>
                    </a:lnL>
                    <a:lnR w="12700">
                      <a:solidFill>
                        <a:schemeClr val="accent5"/>
                      </a:solidFill>
                    </a:lnR>
                    <a:lnT w="12700">
                      <a:solidFill>
                        <a:schemeClr val="accent5"/>
                      </a:solidFill>
                    </a:lnT>
                    <a:lnB w="12700">
                      <a:solidFill>
                        <a:schemeClr val="accent5"/>
                      </a:solidFill>
                    </a:lnB>
                    <a:solidFill>
                      <a:srgbClr val="E8EBF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2000">
                          <a:latin typeface="微软雅黑"/>
                          <a:ea typeface="微软雅黑"/>
                          <a:cs typeface="微软雅黑"/>
                          <a:sym typeface="微软雅黑"/>
                        </a:defRPr>
                      </a:pPr>
                      <a:r>
                        <a:t>比ETC1与ETC2效果更好，需要Android Extension Pack。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chemeClr val="accent5"/>
                      </a:solidFill>
                    </a:lnL>
                    <a:lnR w="12700">
                      <a:solidFill>
                        <a:schemeClr val="accent5"/>
                      </a:solidFill>
                    </a:lnR>
                    <a:lnT w="12700">
                      <a:solidFill>
                        <a:schemeClr val="accent5"/>
                      </a:solidFill>
                    </a:lnT>
                    <a:lnB w="12700">
                      <a:solidFill>
                        <a:schemeClr val="accent5"/>
                      </a:solidFill>
                    </a:lnB>
                    <a:solidFill>
                      <a:srgbClr val="E8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000"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ATC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chemeClr val="accent5"/>
                      </a:solidFill>
                    </a:lnL>
                    <a:lnR w="12700">
                      <a:solidFill>
                        <a:schemeClr val="accent5"/>
                      </a:solidFill>
                    </a:lnR>
                    <a:lnT w="12700">
                      <a:solidFill>
                        <a:schemeClr val="accent5"/>
                      </a:solidFill>
                    </a:lnT>
                    <a:lnB w="12700">
                      <a:solidFill>
                        <a:schemeClr val="accent5"/>
                      </a:solidFill>
                    </a:lnB>
                    <a:solidFill>
                      <a:srgbClr val="CDD4E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2000">
                          <a:latin typeface="微软雅黑"/>
                          <a:ea typeface="微软雅黑"/>
                          <a:cs typeface="微软雅黑"/>
                          <a:sym typeface="微软雅黑"/>
                        </a:defRPr>
                      </a:pPr>
                      <a:r>
                        <a:t>需要Adreno GPU。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chemeClr val="accent5"/>
                      </a:solidFill>
                    </a:lnL>
                    <a:lnR w="12700">
                      <a:solidFill>
                        <a:schemeClr val="accent5"/>
                      </a:solidFill>
                    </a:lnR>
                    <a:lnT w="12700">
                      <a:solidFill>
                        <a:schemeClr val="accent5"/>
                      </a:solidFill>
                    </a:lnT>
                    <a:lnB w="12700">
                      <a:solidFill>
                        <a:schemeClr val="accent5"/>
                      </a:solidFill>
                    </a:lnB>
                    <a:solidFill>
                      <a:srgbClr val="CD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000"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PVRTC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chemeClr val="accent5"/>
                      </a:solidFill>
                    </a:lnL>
                    <a:lnR w="12700">
                      <a:solidFill>
                        <a:schemeClr val="accent5"/>
                      </a:solidFill>
                    </a:lnR>
                    <a:lnT w="12700">
                      <a:solidFill>
                        <a:schemeClr val="accent5"/>
                      </a:solidFill>
                    </a:lnT>
                    <a:lnB w="12700">
                      <a:solidFill>
                        <a:schemeClr val="accent5"/>
                      </a:solidFill>
                    </a:lnB>
                    <a:solidFill>
                      <a:srgbClr val="E8EBF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2000">
                          <a:latin typeface="微软雅黑"/>
                          <a:ea typeface="微软雅黑"/>
                          <a:cs typeface="微软雅黑"/>
                          <a:sym typeface="微软雅黑"/>
                        </a:defRPr>
                      </a:pPr>
                      <a:r>
                        <a:t>需要PowerVR GPU。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chemeClr val="accent5"/>
                      </a:solidFill>
                    </a:lnL>
                    <a:lnR w="12700">
                      <a:solidFill>
                        <a:schemeClr val="accent5"/>
                      </a:solidFill>
                    </a:lnR>
                    <a:lnT w="12700">
                      <a:solidFill>
                        <a:schemeClr val="accent5"/>
                      </a:solidFill>
                    </a:lnT>
                    <a:lnB w="12700">
                      <a:solidFill>
                        <a:schemeClr val="accent5"/>
                      </a:solidFill>
                    </a:lnB>
                    <a:solidFill>
                      <a:srgbClr val="E8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000"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DXT1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chemeClr val="accent5"/>
                      </a:solidFill>
                    </a:lnL>
                    <a:lnR w="12700">
                      <a:solidFill>
                        <a:schemeClr val="accent5"/>
                      </a:solidFill>
                    </a:lnR>
                    <a:lnT w="12700">
                      <a:solidFill>
                        <a:schemeClr val="accent5"/>
                      </a:solidFill>
                    </a:lnT>
                    <a:lnB w="12700">
                      <a:solidFill>
                        <a:schemeClr val="accent5"/>
                      </a:solidFill>
                    </a:lnB>
                    <a:solidFill>
                      <a:srgbClr val="CDD4E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2000">
                          <a:latin typeface="微软雅黑"/>
                          <a:ea typeface="微软雅黑"/>
                          <a:cs typeface="微软雅黑"/>
                          <a:sym typeface="微软雅黑"/>
                        </a:defRPr>
                      </a:pPr>
                      <a:r>
                        <a:t>S3 DXT1纹理压缩。需要设备具有Nvidia Tegra平台。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chemeClr val="accent5"/>
                      </a:solidFill>
                    </a:lnL>
                    <a:lnR w="12700">
                      <a:solidFill>
                        <a:schemeClr val="accent5"/>
                      </a:solidFill>
                    </a:lnR>
                    <a:lnT w="12700">
                      <a:solidFill>
                        <a:schemeClr val="accent5"/>
                      </a:solidFill>
                    </a:lnT>
                    <a:lnB w="12700">
                      <a:solidFill>
                        <a:schemeClr val="accent5"/>
                      </a:solidFill>
                    </a:lnB>
                    <a:solidFill>
                      <a:srgbClr val="CD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sz="2000"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S3TC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chemeClr val="accent5"/>
                      </a:solidFill>
                    </a:lnL>
                    <a:lnR w="12700">
                      <a:solidFill>
                        <a:schemeClr val="accent5"/>
                      </a:solidFill>
                    </a:lnR>
                    <a:lnT w="12700">
                      <a:solidFill>
                        <a:schemeClr val="accent5"/>
                      </a:solidFill>
                    </a:lnT>
                    <a:lnB w="12700">
                      <a:solidFill>
                        <a:schemeClr val="accent5"/>
                      </a:solidFill>
                    </a:lnB>
                    <a:solidFill>
                      <a:srgbClr val="E8EBF5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2000">
                          <a:latin typeface="微软雅黑"/>
                          <a:ea typeface="微软雅黑"/>
                          <a:cs typeface="微软雅黑"/>
                          <a:sym typeface="微软雅黑"/>
                        </a:defRPr>
                      </a:pPr>
                      <a:r>
                        <a:t>S3纹理压缩，与DXT类似，需要设备具有Nvidia Tegra平台。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chemeClr val="accent5"/>
                      </a:solidFill>
                    </a:lnL>
                    <a:lnR w="12700">
                      <a:solidFill>
                        <a:schemeClr val="accent5"/>
                      </a:solidFill>
                    </a:lnR>
                    <a:lnT w="12700">
                      <a:solidFill>
                        <a:schemeClr val="accent5"/>
                      </a:solidFill>
                    </a:lnT>
                    <a:lnB w="12700">
                      <a:solidFill>
                        <a:schemeClr val="accent5"/>
                      </a:solidFill>
                    </a:lnB>
                    <a:solidFill>
                      <a:srgbClr val="E8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文本框 15"/>
          <p:cNvSpPr txBox="1"/>
          <p:nvPr/>
        </p:nvSpPr>
        <p:spPr>
          <a:xfrm>
            <a:off x="2213125" y="700742"/>
            <a:ext cx="776574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800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纹理格式</a:t>
            </a:r>
          </a:p>
        </p:txBody>
      </p:sp>
      <p:sp>
        <p:nvSpPr>
          <p:cNvPr id="599" name="直接连接符 18"/>
          <p:cNvSpPr/>
          <p:nvPr/>
        </p:nvSpPr>
        <p:spPr>
          <a:xfrm>
            <a:off x="1970908" y="1223962"/>
            <a:ext cx="8250185" cy="1"/>
          </a:xfrm>
          <a:prstGeom prst="line">
            <a:avLst/>
          </a:prstGeom>
          <a:ln w="6350">
            <a:solidFill>
              <a:srgbClr val="FFAF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01" name="文本框 8"/>
          <p:cNvSpPr txBox="1"/>
          <p:nvPr/>
        </p:nvSpPr>
        <p:spPr>
          <a:xfrm>
            <a:off x="7336360" y="1830359"/>
            <a:ext cx="2478392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普通纹理</a:t>
            </a:r>
          </a:p>
        </p:txBody>
      </p:sp>
      <p:sp>
        <p:nvSpPr>
          <p:cNvPr id="602" name="文本框 7"/>
          <p:cNvSpPr txBox="1"/>
          <p:nvPr/>
        </p:nvSpPr>
        <p:spPr>
          <a:xfrm>
            <a:off x="3912961" y="1830359"/>
            <a:ext cx="2478392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压缩纹理</a:t>
            </a:r>
          </a:p>
        </p:txBody>
      </p:sp>
      <p:sp>
        <p:nvSpPr>
          <p:cNvPr id="603" name="文本框 9"/>
          <p:cNvSpPr txBox="1"/>
          <p:nvPr/>
        </p:nvSpPr>
        <p:spPr>
          <a:xfrm>
            <a:off x="6519168" y="1891914"/>
            <a:ext cx="747992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000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vs</a:t>
            </a:r>
          </a:p>
        </p:txBody>
      </p:sp>
      <p:sp>
        <p:nvSpPr>
          <p:cNvPr id="604" name="文本框 10"/>
          <p:cNvSpPr txBox="1"/>
          <p:nvPr/>
        </p:nvSpPr>
        <p:spPr>
          <a:xfrm>
            <a:off x="2091426" y="2667588"/>
            <a:ext cx="1000927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外存</a:t>
            </a:r>
          </a:p>
        </p:txBody>
      </p:sp>
      <p:sp>
        <p:nvSpPr>
          <p:cNvPr id="605" name="文本框 11"/>
          <p:cNvSpPr txBox="1"/>
          <p:nvPr/>
        </p:nvSpPr>
        <p:spPr>
          <a:xfrm>
            <a:off x="2091426" y="3273985"/>
            <a:ext cx="1000927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内存</a:t>
            </a:r>
          </a:p>
        </p:txBody>
      </p:sp>
      <p:sp>
        <p:nvSpPr>
          <p:cNvPr id="606" name="文本框 12"/>
          <p:cNvSpPr txBox="1"/>
          <p:nvPr/>
        </p:nvSpPr>
        <p:spPr>
          <a:xfrm>
            <a:off x="1872525" y="3880382"/>
            <a:ext cx="1486296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加载速度</a:t>
            </a:r>
          </a:p>
        </p:txBody>
      </p:sp>
      <p:sp>
        <p:nvSpPr>
          <p:cNvPr id="607" name="文本框 13"/>
          <p:cNvSpPr txBox="1"/>
          <p:nvPr/>
        </p:nvSpPr>
        <p:spPr>
          <a:xfrm>
            <a:off x="1872525" y="4486780"/>
            <a:ext cx="1486296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渲染速度</a:t>
            </a:r>
          </a:p>
        </p:txBody>
      </p:sp>
      <p:sp>
        <p:nvSpPr>
          <p:cNvPr id="608" name="文本框 14"/>
          <p:cNvSpPr txBox="1"/>
          <p:nvPr/>
        </p:nvSpPr>
        <p:spPr>
          <a:xfrm>
            <a:off x="1872525" y="5093177"/>
            <a:ext cx="1486296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效果</a:t>
            </a:r>
          </a:p>
        </p:txBody>
      </p:sp>
      <p:sp>
        <p:nvSpPr>
          <p:cNvPr id="609" name="文本框 17"/>
          <p:cNvSpPr txBox="1"/>
          <p:nvPr/>
        </p:nvSpPr>
        <p:spPr>
          <a:xfrm>
            <a:off x="4651693" y="2667588"/>
            <a:ext cx="1000927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>
                <a:solidFill>
                  <a:srgbClr val="00B0F0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小</a:t>
            </a:r>
          </a:p>
        </p:txBody>
      </p:sp>
      <p:sp>
        <p:nvSpPr>
          <p:cNvPr id="610" name="文本框 19"/>
          <p:cNvSpPr txBox="1"/>
          <p:nvPr/>
        </p:nvSpPr>
        <p:spPr>
          <a:xfrm>
            <a:off x="4651693" y="3273985"/>
            <a:ext cx="1000927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>
                <a:solidFill>
                  <a:srgbClr val="00B0F0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小</a:t>
            </a:r>
          </a:p>
        </p:txBody>
      </p:sp>
      <p:sp>
        <p:nvSpPr>
          <p:cNvPr id="611" name="文本框 20"/>
          <p:cNvSpPr txBox="1"/>
          <p:nvPr/>
        </p:nvSpPr>
        <p:spPr>
          <a:xfrm>
            <a:off x="4651693" y="3880380"/>
            <a:ext cx="1000927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>
                <a:solidFill>
                  <a:srgbClr val="00B0F0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快</a:t>
            </a:r>
          </a:p>
        </p:txBody>
      </p:sp>
      <p:sp>
        <p:nvSpPr>
          <p:cNvPr id="612" name="文本框 22"/>
          <p:cNvSpPr txBox="1"/>
          <p:nvPr/>
        </p:nvSpPr>
        <p:spPr>
          <a:xfrm>
            <a:off x="4651693" y="4486776"/>
            <a:ext cx="1000927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>
                <a:solidFill>
                  <a:srgbClr val="00B0F0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快</a:t>
            </a:r>
          </a:p>
        </p:txBody>
      </p:sp>
      <p:sp>
        <p:nvSpPr>
          <p:cNvPr id="613" name="文本框 23"/>
          <p:cNvSpPr txBox="1"/>
          <p:nvPr/>
        </p:nvSpPr>
        <p:spPr>
          <a:xfrm>
            <a:off x="4651693" y="5093172"/>
            <a:ext cx="1000927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>
                <a:solidFill>
                  <a:srgbClr val="9DC3E6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稍差</a:t>
            </a:r>
          </a:p>
        </p:txBody>
      </p:sp>
      <p:sp>
        <p:nvSpPr>
          <p:cNvPr id="614" name="文本框 24"/>
          <p:cNvSpPr txBox="1"/>
          <p:nvPr/>
        </p:nvSpPr>
        <p:spPr>
          <a:xfrm>
            <a:off x="8145180" y="2667588"/>
            <a:ext cx="1000927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大</a:t>
            </a:r>
          </a:p>
        </p:txBody>
      </p:sp>
      <p:sp>
        <p:nvSpPr>
          <p:cNvPr id="615" name="文本框 25"/>
          <p:cNvSpPr txBox="1"/>
          <p:nvPr/>
        </p:nvSpPr>
        <p:spPr>
          <a:xfrm>
            <a:off x="8145180" y="3273985"/>
            <a:ext cx="1000927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大</a:t>
            </a:r>
          </a:p>
        </p:txBody>
      </p:sp>
      <p:sp>
        <p:nvSpPr>
          <p:cNvPr id="616" name="文本框 26"/>
          <p:cNvSpPr txBox="1"/>
          <p:nvPr/>
        </p:nvSpPr>
        <p:spPr>
          <a:xfrm>
            <a:off x="8145180" y="3880380"/>
            <a:ext cx="1000927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慢</a:t>
            </a:r>
          </a:p>
        </p:txBody>
      </p:sp>
      <p:sp>
        <p:nvSpPr>
          <p:cNvPr id="617" name="文本框 27"/>
          <p:cNvSpPr txBox="1"/>
          <p:nvPr/>
        </p:nvSpPr>
        <p:spPr>
          <a:xfrm>
            <a:off x="8145180" y="4486776"/>
            <a:ext cx="1000927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稍慢</a:t>
            </a:r>
          </a:p>
        </p:txBody>
      </p:sp>
      <p:sp>
        <p:nvSpPr>
          <p:cNvPr id="618" name="文本框 28"/>
          <p:cNvSpPr txBox="1"/>
          <p:nvPr/>
        </p:nvSpPr>
        <p:spPr>
          <a:xfrm>
            <a:off x="8145180" y="5093172"/>
            <a:ext cx="1000927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>
                <a:solidFill>
                  <a:srgbClr val="00B0F0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好</a:t>
            </a: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椭圆 3"/>
          <p:cNvSpPr/>
          <p:nvPr/>
        </p:nvSpPr>
        <p:spPr>
          <a:xfrm>
            <a:off x="3538535" y="2390775"/>
            <a:ext cx="1457329" cy="1457327"/>
          </a:xfrm>
          <a:prstGeom prst="ellipse">
            <a:avLst/>
          </a:prstGeom>
          <a:ln w="38100">
            <a:solidFill>
              <a:srgbClr val="595856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625" name="椭圆 2"/>
          <p:cNvGrpSpPr/>
          <p:nvPr/>
        </p:nvGrpSpPr>
        <p:grpSpPr>
          <a:xfrm>
            <a:off x="3605212" y="2457449"/>
            <a:ext cx="1323975" cy="1323976"/>
            <a:chOff x="0" y="0"/>
            <a:chExt cx="1323974" cy="1323974"/>
          </a:xfrm>
        </p:grpSpPr>
        <p:sp>
          <p:nvSpPr>
            <p:cNvPr id="623" name="圆形"/>
            <p:cNvSpPr/>
            <p:nvPr/>
          </p:nvSpPr>
          <p:spPr>
            <a:xfrm>
              <a:off x="-1" y="-1"/>
              <a:ext cx="1323976" cy="1323976"/>
            </a:xfrm>
            <a:prstGeom prst="ellipse">
              <a:avLst/>
            </a:prstGeom>
            <a:solidFill>
              <a:srgbClr val="59585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24" name="03"/>
            <p:cNvSpPr txBox="1"/>
            <p:nvPr/>
          </p:nvSpPr>
          <p:spPr>
            <a:xfrm>
              <a:off x="193891" y="242887"/>
              <a:ext cx="936192" cy="838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6600">
                  <a:solidFill>
                    <a:srgbClr val="FFC800"/>
                  </a:solidFill>
                  <a:latin typeface="华文细黑"/>
                  <a:ea typeface="华文细黑"/>
                  <a:cs typeface="华文细黑"/>
                  <a:sym typeface="华文细黑"/>
                </a:defRPr>
              </a:lvl1pPr>
            </a:lstStyle>
            <a:p>
              <a:r>
                <a:t>03</a:t>
              </a:r>
            </a:p>
          </p:txBody>
        </p:sp>
      </p:grpSp>
      <p:sp>
        <p:nvSpPr>
          <p:cNvPr id="626" name="文本框 4"/>
          <p:cNvSpPr txBox="1"/>
          <p:nvPr/>
        </p:nvSpPr>
        <p:spPr>
          <a:xfrm>
            <a:off x="5062539" y="2245219"/>
            <a:ext cx="3905615" cy="764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4400" b="1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PART THREE</a:t>
            </a:r>
          </a:p>
        </p:txBody>
      </p:sp>
      <p:sp>
        <p:nvSpPr>
          <p:cNvPr id="627" name="文本框 5"/>
          <p:cNvSpPr txBox="1"/>
          <p:nvPr/>
        </p:nvSpPr>
        <p:spPr>
          <a:xfrm>
            <a:off x="4973387" y="3014661"/>
            <a:ext cx="4405074" cy="878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 sz="44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各年代解决方案</a:t>
            </a:r>
          </a:p>
        </p:txBody>
      </p:sp>
      <p:sp>
        <p:nvSpPr>
          <p:cNvPr id="628" name="直接连接符 7"/>
          <p:cNvSpPr/>
          <p:nvPr/>
        </p:nvSpPr>
        <p:spPr>
          <a:xfrm>
            <a:off x="5193322" y="3014661"/>
            <a:ext cx="3696816" cy="1"/>
          </a:xfrm>
          <a:prstGeom prst="line">
            <a:avLst/>
          </a:prstGeom>
          <a:ln w="6350">
            <a:solidFill>
              <a:srgbClr val="FFAF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文本框 9"/>
          <p:cNvSpPr txBox="1"/>
          <p:nvPr/>
        </p:nvSpPr>
        <p:spPr>
          <a:xfrm>
            <a:off x="3178835" y="1770421"/>
            <a:ext cx="2478392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PVR</a:t>
            </a:r>
          </a:p>
        </p:txBody>
      </p:sp>
      <p:sp>
        <p:nvSpPr>
          <p:cNvPr id="635" name="文本框 10"/>
          <p:cNvSpPr txBox="1"/>
          <p:nvPr/>
        </p:nvSpPr>
        <p:spPr>
          <a:xfrm>
            <a:off x="6443238" y="1777745"/>
            <a:ext cx="2478392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PVR.CCZ</a:t>
            </a:r>
          </a:p>
        </p:txBody>
      </p:sp>
      <p:sp>
        <p:nvSpPr>
          <p:cNvPr id="636" name="右箭头 1"/>
          <p:cNvSpPr/>
          <p:nvPr/>
        </p:nvSpPr>
        <p:spPr>
          <a:xfrm>
            <a:off x="5098536" y="1844770"/>
            <a:ext cx="1702731" cy="30416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6"/>
          </a:solidFill>
          <a:ln w="19050">
            <a:solidFill>
              <a:srgbClr val="FFFFF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37" name="文本框 12"/>
          <p:cNvSpPr txBox="1"/>
          <p:nvPr/>
        </p:nvSpPr>
        <p:spPr>
          <a:xfrm>
            <a:off x="3178835" y="2305774"/>
            <a:ext cx="2478392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PNG</a:t>
            </a:r>
          </a:p>
        </p:txBody>
      </p:sp>
      <p:sp>
        <p:nvSpPr>
          <p:cNvPr id="638" name="文本框 13"/>
          <p:cNvSpPr txBox="1"/>
          <p:nvPr/>
        </p:nvSpPr>
        <p:spPr>
          <a:xfrm>
            <a:off x="6443238" y="2313100"/>
            <a:ext cx="2478392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PNG.CCZ</a:t>
            </a:r>
          </a:p>
        </p:txBody>
      </p:sp>
      <p:sp>
        <p:nvSpPr>
          <p:cNvPr id="639" name="右箭头 14"/>
          <p:cNvSpPr/>
          <p:nvPr/>
        </p:nvSpPr>
        <p:spPr>
          <a:xfrm>
            <a:off x="5110259" y="2391847"/>
            <a:ext cx="1702730" cy="30416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6"/>
          </a:solidFill>
          <a:ln w="19050">
            <a:solidFill>
              <a:srgbClr val="FFFFF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40" name="文本框 15"/>
          <p:cNvSpPr txBox="1"/>
          <p:nvPr/>
        </p:nvSpPr>
        <p:spPr>
          <a:xfrm>
            <a:off x="2213125" y="700742"/>
            <a:ext cx="776574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800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CCZ压缩</a:t>
            </a:r>
          </a:p>
        </p:txBody>
      </p:sp>
      <p:sp>
        <p:nvSpPr>
          <p:cNvPr id="641" name="直接连接符 16"/>
          <p:cNvSpPr/>
          <p:nvPr/>
        </p:nvSpPr>
        <p:spPr>
          <a:xfrm>
            <a:off x="1970908" y="1223962"/>
            <a:ext cx="8250185" cy="1"/>
          </a:xfrm>
          <a:prstGeom prst="line">
            <a:avLst/>
          </a:prstGeom>
          <a:ln w="6350">
            <a:solidFill>
              <a:srgbClr val="FFAF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42" name="乘号 6"/>
          <p:cNvSpPr/>
          <p:nvPr/>
        </p:nvSpPr>
        <p:spPr>
          <a:xfrm>
            <a:off x="5627305" y="2218925"/>
            <a:ext cx="603120" cy="6031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237"/>
                </a:moveTo>
                <a:lnTo>
                  <a:pt x="5237" y="0"/>
                </a:lnTo>
                <a:lnTo>
                  <a:pt x="10800" y="5563"/>
                </a:lnTo>
                <a:lnTo>
                  <a:pt x="16363" y="0"/>
                </a:lnTo>
                <a:lnTo>
                  <a:pt x="21600" y="5237"/>
                </a:lnTo>
                <a:lnTo>
                  <a:pt x="16037" y="10800"/>
                </a:lnTo>
                <a:lnTo>
                  <a:pt x="21600" y="16363"/>
                </a:lnTo>
                <a:lnTo>
                  <a:pt x="16363" y="21600"/>
                </a:lnTo>
                <a:lnTo>
                  <a:pt x="10800" y="16037"/>
                </a:lnTo>
                <a:lnTo>
                  <a:pt x="5237" y="21600"/>
                </a:lnTo>
                <a:lnTo>
                  <a:pt x="0" y="16363"/>
                </a:lnTo>
                <a:lnTo>
                  <a:pt x="5563" y="1080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rgbClr val="42719B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43" name="文本框 17"/>
          <p:cNvSpPr txBox="1"/>
          <p:nvPr/>
        </p:nvSpPr>
        <p:spPr>
          <a:xfrm>
            <a:off x="3214004" y="2851594"/>
            <a:ext cx="2478391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ETC1</a:t>
            </a:r>
          </a:p>
        </p:txBody>
      </p:sp>
      <p:sp>
        <p:nvSpPr>
          <p:cNvPr id="644" name="文本框 18"/>
          <p:cNvSpPr txBox="1"/>
          <p:nvPr/>
        </p:nvSpPr>
        <p:spPr>
          <a:xfrm>
            <a:off x="6478408" y="2858918"/>
            <a:ext cx="2478392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ETC1.CCZ</a:t>
            </a:r>
          </a:p>
        </p:txBody>
      </p:sp>
      <p:sp>
        <p:nvSpPr>
          <p:cNvPr id="645" name="右箭头 19"/>
          <p:cNvSpPr/>
          <p:nvPr/>
        </p:nvSpPr>
        <p:spPr>
          <a:xfrm>
            <a:off x="5121981" y="2925943"/>
            <a:ext cx="1702731" cy="30416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6"/>
          </a:solidFill>
          <a:ln w="19050">
            <a:solidFill>
              <a:srgbClr val="FFFFF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46" name="文本框 21"/>
          <p:cNvSpPr txBox="1"/>
          <p:nvPr/>
        </p:nvSpPr>
        <p:spPr>
          <a:xfrm>
            <a:off x="3178835" y="3374635"/>
            <a:ext cx="2478392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JPG</a:t>
            </a:r>
          </a:p>
        </p:txBody>
      </p:sp>
      <p:sp>
        <p:nvSpPr>
          <p:cNvPr id="647" name="文本框 22"/>
          <p:cNvSpPr txBox="1"/>
          <p:nvPr/>
        </p:nvSpPr>
        <p:spPr>
          <a:xfrm>
            <a:off x="6443238" y="3381959"/>
            <a:ext cx="2478392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JPG.CCZ</a:t>
            </a:r>
          </a:p>
        </p:txBody>
      </p:sp>
      <p:sp>
        <p:nvSpPr>
          <p:cNvPr id="648" name="右箭头 23"/>
          <p:cNvSpPr/>
          <p:nvPr/>
        </p:nvSpPr>
        <p:spPr>
          <a:xfrm>
            <a:off x="5110259" y="3460708"/>
            <a:ext cx="1702730" cy="30416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6"/>
          </a:solidFill>
          <a:ln w="19050">
            <a:solidFill>
              <a:srgbClr val="FFFFF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49" name="乘号 24"/>
          <p:cNvSpPr/>
          <p:nvPr/>
        </p:nvSpPr>
        <p:spPr>
          <a:xfrm>
            <a:off x="5639029" y="3287785"/>
            <a:ext cx="603120" cy="6031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237"/>
                </a:moveTo>
                <a:lnTo>
                  <a:pt x="5237" y="0"/>
                </a:lnTo>
                <a:lnTo>
                  <a:pt x="10800" y="5563"/>
                </a:lnTo>
                <a:lnTo>
                  <a:pt x="16363" y="0"/>
                </a:lnTo>
                <a:lnTo>
                  <a:pt x="21600" y="5237"/>
                </a:lnTo>
                <a:lnTo>
                  <a:pt x="16037" y="10800"/>
                </a:lnTo>
                <a:lnTo>
                  <a:pt x="21600" y="16363"/>
                </a:lnTo>
                <a:lnTo>
                  <a:pt x="16363" y="21600"/>
                </a:lnTo>
                <a:lnTo>
                  <a:pt x="10800" y="16037"/>
                </a:lnTo>
                <a:lnTo>
                  <a:pt x="5237" y="21600"/>
                </a:lnTo>
                <a:lnTo>
                  <a:pt x="0" y="16363"/>
                </a:lnTo>
                <a:lnTo>
                  <a:pt x="5563" y="10800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rgbClr val="42719B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50" name="矩形 25"/>
          <p:cNvSpPr txBox="1"/>
          <p:nvPr/>
        </p:nvSpPr>
        <p:spPr>
          <a:xfrm>
            <a:off x="1553130" y="3211915"/>
            <a:ext cx="1323341" cy="942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48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外存</a:t>
            </a:r>
          </a:p>
        </p:txBody>
      </p:sp>
      <p:pic>
        <p:nvPicPr>
          <p:cNvPr id="651" name="图片 27" descr="图片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0803" y="4658342"/>
            <a:ext cx="7176639" cy="1627838"/>
          </a:xfrm>
          <a:prstGeom prst="rect">
            <a:avLst/>
          </a:prstGeom>
          <a:ln w="12700">
            <a:miter lim="400000"/>
          </a:ln>
        </p:spPr>
      </p:pic>
      <p:sp>
        <p:nvSpPr>
          <p:cNvPr id="652" name="文本框 17"/>
          <p:cNvSpPr txBox="1"/>
          <p:nvPr/>
        </p:nvSpPr>
        <p:spPr>
          <a:xfrm>
            <a:off x="3199202" y="3934178"/>
            <a:ext cx="2478392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ASTC</a:t>
            </a:r>
          </a:p>
        </p:txBody>
      </p:sp>
      <p:sp>
        <p:nvSpPr>
          <p:cNvPr id="653" name="文本框 18"/>
          <p:cNvSpPr txBox="1"/>
          <p:nvPr/>
        </p:nvSpPr>
        <p:spPr>
          <a:xfrm>
            <a:off x="6463606" y="3941503"/>
            <a:ext cx="2478392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ASTC.CCZ</a:t>
            </a:r>
          </a:p>
        </p:txBody>
      </p:sp>
      <p:sp>
        <p:nvSpPr>
          <p:cNvPr id="654" name="右箭头 19"/>
          <p:cNvSpPr/>
          <p:nvPr/>
        </p:nvSpPr>
        <p:spPr>
          <a:xfrm>
            <a:off x="5107180" y="4008528"/>
            <a:ext cx="1702731" cy="30416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6"/>
          </a:solidFill>
          <a:ln w="19050">
            <a:solidFill>
              <a:srgbClr val="FFFFF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" name="文本框 5"/>
          <p:cNvSpPr txBox="1"/>
          <p:nvPr/>
        </p:nvSpPr>
        <p:spPr>
          <a:xfrm>
            <a:off x="4032737" y="3004770"/>
            <a:ext cx="4405074" cy="878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44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解决方案1.0</a:t>
            </a:r>
          </a:p>
        </p:txBody>
      </p:sp>
      <p:sp>
        <p:nvSpPr>
          <p:cNvPr id="659" name="直接连接符 7"/>
          <p:cNvSpPr/>
          <p:nvPr/>
        </p:nvSpPr>
        <p:spPr>
          <a:xfrm>
            <a:off x="4267200" y="3774211"/>
            <a:ext cx="3696816" cy="1"/>
          </a:xfrm>
          <a:prstGeom prst="line">
            <a:avLst/>
          </a:prstGeom>
          <a:ln w="6350">
            <a:solidFill>
              <a:srgbClr val="FFAF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椭圆 3"/>
          <p:cNvSpPr/>
          <p:nvPr/>
        </p:nvSpPr>
        <p:spPr>
          <a:xfrm>
            <a:off x="3538535" y="2390775"/>
            <a:ext cx="1457329" cy="1457327"/>
          </a:xfrm>
          <a:prstGeom prst="ellipse">
            <a:avLst/>
          </a:prstGeom>
          <a:ln w="38100">
            <a:solidFill>
              <a:srgbClr val="595856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163" name="椭圆 2"/>
          <p:cNvGrpSpPr/>
          <p:nvPr/>
        </p:nvGrpSpPr>
        <p:grpSpPr>
          <a:xfrm>
            <a:off x="3605212" y="2457449"/>
            <a:ext cx="1323975" cy="1323976"/>
            <a:chOff x="0" y="0"/>
            <a:chExt cx="1323974" cy="1323974"/>
          </a:xfrm>
        </p:grpSpPr>
        <p:sp>
          <p:nvSpPr>
            <p:cNvPr id="161" name="圆形"/>
            <p:cNvSpPr/>
            <p:nvPr/>
          </p:nvSpPr>
          <p:spPr>
            <a:xfrm>
              <a:off x="-1" y="-1"/>
              <a:ext cx="1323976" cy="1323976"/>
            </a:xfrm>
            <a:prstGeom prst="ellipse">
              <a:avLst/>
            </a:prstGeom>
            <a:solidFill>
              <a:srgbClr val="59585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6600">
                  <a:solidFill>
                    <a:srgbClr val="FFC800"/>
                  </a:solidFill>
                  <a:latin typeface="华文细黑"/>
                  <a:ea typeface="华文细黑"/>
                  <a:cs typeface="华文细黑"/>
                  <a:sym typeface="华文细黑"/>
                </a:defRPr>
              </a:pPr>
              <a:endParaRPr/>
            </a:p>
          </p:txBody>
        </p:sp>
        <p:sp>
          <p:nvSpPr>
            <p:cNvPr id="162" name="01"/>
            <p:cNvSpPr txBox="1"/>
            <p:nvPr/>
          </p:nvSpPr>
          <p:spPr>
            <a:xfrm>
              <a:off x="193891" y="242887"/>
              <a:ext cx="936192" cy="838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6600">
                  <a:solidFill>
                    <a:srgbClr val="FFC800"/>
                  </a:solidFill>
                  <a:latin typeface="华文细黑"/>
                  <a:ea typeface="华文细黑"/>
                  <a:cs typeface="华文细黑"/>
                  <a:sym typeface="华文细黑"/>
                </a:defRPr>
              </a:lvl1pPr>
            </a:lstStyle>
            <a:p>
              <a:r>
                <a:t>01</a:t>
              </a:r>
            </a:p>
          </p:txBody>
        </p:sp>
      </p:grpSp>
      <p:sp>
        <p:nvSpPr>
          <p:cNvPr id="164" name="文本框 4"/>
          <p:cNvSpPr txBox="1"/>
          <p:nvPr/>
        </p:nvSpPr>
        <p:spPr>
          <a:xfrm>
            <a:off x="5062539" y="2285531"/>
            <a:ext cx="3271836" cy="764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4400" b="1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PART ONE</a:t>
            </a:r>
          </a:p>
        </p:txBody>
      </p:sp>
      <p:sp>
        <p:nvSpPr>
          <p:cNvPr id="165" name="文本框 5"/>
          <p:cNvSpPr txBox="1"/>
          <p:nvPr/>
        </p:nvSpPr>
        <p:spPr>
          <a:xfrm>
            <a:off x="4715481" y="3014661"/>
            <a:ext cx="4012884" cy="878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44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纹理关注维度</a:t>
            </a:r>
          </a:p>
        </p:txBody>
      </p:sp>
      <p:sp>
        <p:nvSpPr>
          <p:cNvPr id="166" name="直接连接符 7"/>
          <p:cNvSpPr/>
          <p:nvPr/>
        </p:nvSpPr>
        <p:spPr>
          <a:xfrm>
            <a:off x="5105400" y="3014661"/>
            <a:ext cx="3240578" cy="1"/>
          </a:xfrm>
          <a:prstGeom prst="line">
            <a:avLst/>
          </a:prstGeom>
          <a:ln w="6350">
            <a:solidFill>
              <a:srgbClr val="FFAF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文本框 15"/>
          <p:cNvSpPr txBox="1"/>
          <p:nvPr/>
        </p:nvSpPr>
        <p:spPr>
          <a:xfrm>
            <a:off x="2213125" y="700742"/>
            <a:ext cx="776574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800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解决方案1.0</a:t>
            </a:r>
          </a:p>
        </p:txBody>
      </p:sp>
      <p:sp>
        <p:nvSpPr>
          <p:cNvPr id="667" name="直接连接符 18"/>
          <p:cNvSpPr/>
          <p:nvPr/>
        </p:nvSpPr>
        <p:spPr>
          <a:xfrm>
            <a:off x="1970908" y="1223962"/>
            <a:ext cx="8250185" cy="1"/>
          </a:xfrm>
          <a:prstGeom prst="line">
            <a:avLst/>
          </a:prstGeom>
          <a:ln w="6350">
            <a:solidFill>
              <a:srgbClr val="FFAF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69" name="文本框 6"/>
          <p:cNvSpPr txBox="1"/>
          <p:nvPr/>
        </p:nvSpPr>
        <p:spPr>
          <a:xfrm>
            <a:off x="3212125" y="1747181"/>
            <a:ext cx="6142893" cy="4765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marL="285750" indent="-285750">
              <a:buSzPct val="100000"/>
              <a:buFont typeface="Arial"/>
              <a:buChar char="•"/>
              <a:defRPr sz="40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硬件性能       </a:t>
            </a:r>
            <a:r>
              <a:rPr>
                <a:solidFill>
                  <a:schemeClr val="accent4"/>
                </a:solidFill>
              </a:rPr>
              <a:t>低</a:t>
            </a:r>
          </a:p>
          <a:p>
            <a:pPr marL="285750" indent="-285750">
              <a:buSzPct val="100000"/>
              <a:buFont typeface="Arial"/>
              <a:buChar char="•"/>
              <a:defRPr sz="40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>
              <a:solidFill>
                <a:schemeClr val="accent4"/>
              </a:solidFill>
            </a:endParaRPr>
          </a:p>
          <a:p>
            <a:pPr marL="285750" indent="-285750">
              <a:buSzPct val="100000"/>
              <a:buFont typeface="Arial"/>
              <a:buChar char="•"/>
              <a:defRPr sz="40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游戏效果       </a:t>
            </a:r>
            <a:r>
              <a:rPr>
                <a:solidFill>
                  <a:schemeClr val="accent4"/>
                </a:solidFill>
              </a:rPr>
              <a:t>差</a:t>
            </a:r>
          </a:p>
          <a:p>
            <a:pPr marL="285750" indent="-285750">
              <a:buSzPct val="100000"/>
              <a:buFont typeface="Arial"/>
              <a:buChar char="•"/>
              <a:defRPr sz="40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>
              <a:solidFill>
                <a:schemeClr val="accent4"/>
              </a:solidFill>
            </a:endParaRPr>
          </a:p>
          <a:p>
            <a:pPr marL="285750" indent="-285750">
              <a:buSzPct val="100000"/>
              <a:buFont typeface="Arial"/>
              <a:buChar char="•"/>
              <a:defRPr sz="40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图片数量       </a:t>
            </a:r>
            <a:r>
              <a:rPr>
                <a:solidFill>
                  <a:schemeClr val="accent4"/>
                </a:solidFill>
              </a:rPr>
              <a:t>少</a:t>
            </a:r>
          </a:p>
          <a:p>
            <a:pPr marL="285750" indent="-285750">
              <a:buSzPct val="100000"/>
              <a:buFont typeface="Arial"/>
              <a:buChar char="•"/>
              <a:defRPr sz="40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>
              <a:solidFill>
                <a:schemeClr val="accent4"/>
              </a:solidFill>
            </a:endParaRPr>
          </a:p>
          <a:p>
            <a:pPr marL="285750" indent="-285750">
              <a:buSzPct val="100000"/>
              <a:buFont typeface="Arial"/>
              <a:buChar char="•"/>
              <a:defRPr sz="40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侧重点          </a:t>
            </a:r>
            <a:r>
              <a:rPr>
                <a:solidFill>
                  <a:srgbClr val="FF4343"/>
                </a:solidFill>
              </a:rPr>
              <a:t>包体大小</a:t>
            </a:r>
          </a:p>
        </p:txBody>
      </p:sp>
      <p:sp>
        <p:nvSpPr>
          <p:cNvPr id="670" name="文本框 23"/>
          <p:cNvSpPr txBox="1"/>
          <p:nvPr/>
        </p:nvSpPr>
        <p:spPr>
          <a:xfrm>
            <a:off x="8291665" y="5917553"/>
            <a:ext cx="2478392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400" b="1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棋牌游戏&lt;5M</a:t>
            </a:r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文本框 15"/>
          <p:cNvSpPr txBox="1"/>
          <p:nvPr/>
        </p:nvSpPr>
        <p:spPr>
          <a:xfrm>
            <a:off x="2213125" y="700742"/>
            <a:ext cx="776574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800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解决方案1.0</a:t>
            </a:r>
          </a:p>
        </p:txBody>
      </p:sp>
      <p:sp>
        <p:nvSpPr>
          <p:cNvPr id="674" name="直接连接符 18"/>
          <p:cNvSpPr/>
          <p:nvPr/>
        </p:nvSpPr>
        <p:spPr>
          <a:xfrm>
            <a:off x="1970908" y="1223962"/>
            <a:ext cx="8250185" cy="1"/>
          </a:xfrm>
          <a:prstGeom prst="line">
            <a:avLst/>
          </a:prstGeom>
          <a:ln w="6350">
            <a:solidFill>
              <a:srgbClr val="FFAF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76" name="文本框 10"/>
          <p:cNvSpPr txBox="1"/>
          <p:nvPr/>
        </p:nvSpPr>
        <p:spPr>
          <a:xfrm>
            <a:off x="4774741" y="1368696"/>
            <a:ext cx="2478392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PNG</a:t>
            </a:r>
          </a:p>
        </p:txBody>
      </p:sp>
      <p:sp>
        <p:nvSpPr>
          <p:cNvPr id="677" name="文本框 11"/>
          <p:cNvSpPr txBox="1"/>
          <p:nvPr/>
        </p:nvSpPr>
        <p:spPr>
          <a:xfrm>
            <a:off x="1666107" y="1551404"/>
            <a:ext cx="3867185" cy="6035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marL="285750" indent="-285750">
              <a:buSzPct val="100000"/>
              <a:buFont typeface="Arial"/>
              <a:buChar char="•"/>
              <a:defRPr sz="20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无损压缩</a:t>
            </a:r>
          </a:p>
          <a:p>
            <a:pPr marL="285750" indent="-285750">
              <a:buSzPct val="100000"/>
              <a:buFont typeface="Arial"/>
              <a:buChar char="•"/>
              <a:defRPr sz="20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  <a:p>
            <a:pPr marL="285750" indent="-285750">
              <a:buSzPct val="100000"/>
              <a:buFont typeface="Arial"/>
              <a:buChar char="•"/>
              <a:defRPr sz="20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支持透明通道</a:t>
            </a:r>
          </a:p>
          <a:p>
            <a:pPr marL="285750" indent="-285750">
              <a:buSzPct val="100000"/>
              <a:buFont typeface="Arial"/>
              <a:buChar char="•"/>
              <a:defRPr sz="20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  <a:p>
            <a:pPr marL="285750" indent="-285750">
              <a:buSzPct val="100000"/>
              <a:buFont typeface="Arial"/>
              <a:buChar char="•"/>
              <a:defRPr sz="20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占用外存小</a:t>
            </a:r>
          </a:p>
          <a:p>
            <a:pPr marL="285750" indent="-285750">
              <a:buSzPct val="100000"/>
              <a:buFont typeface="Arial"/>
              <a:buChar char="•"/>
              <a:defRPr sz="20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  <a:p>
            <a:pPr marL="285750" indent="-285750">
              <a:buSzPct val="100000"/>
              <a:buFont typeface="Arial"/>
              <a:buChar char="•"/>
              <a:defRPr sz="20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支持像素格式</a:t>
            </a:r>
          </a:p>
          <a:p>
            <a:pPr marL="285750" indent="-285750">
              <a:buSzPct val="100000"/>
              <a:buFont typeface="Arial"/>
              <a:buChar char="•"/>
              <a:defRPr sz="20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  <a:p>
            <a:pPr marL="742950" lvl="1" indent="-28575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RGBA8888  内存占用100%</a:t>
            </a:r>
          </a:p>
          <a:p>
            <a:pPr marL="742950" lvl="1" indent="-28575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RGBA4444  内存占用50%</a:t>
            </a:r>
          </a:p>
          <a:p>
            <a:pPr marL="742950" lvl="1" indent="-28575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RGBA5551  内存占用50%</a:t>
            </a:r>
          </a:p>
          <a:p>
            <a:pPr marL="742950" lvl="1" indent="-28575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  <a:p>
            <a:pPr marL="742950" lvl="1" indent="-28575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RGB888      内存占用100%</a:t>
            </a:r>
          </a:p>
          <a:p>
            <a:pPr marL="742950" lvl="1" indent="-28575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RGB565      内存占用67%</a:t>
            </a:r>
          </a:p>
          <a:p>
            <a:pPr marL="742950" lvl="1" indent="-28575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  <a:p>
            <a:pPr marL="742950" lvl="1" indent="-28575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A8              内存占用25%</a:t>
            </a:r>
          </a:p>
          <a:p>
            <a:pPr lvl="1"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  <a:p>
            <a:pPr marL="742950" lvl="1" indent="-28575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</p:txBody>
      </p:sp>
      <p:sp>
        <p:nvSpPr>
          <p:cNvPr id="678" name="文本框 12"/>
          <p:cNvSpPr txBox="1"/>
          <p:nvPr/>
        </p:nvSpPr>
        <p:spPr>
          <a:xfrm>
            <a:off x="5745736" y="1830360"/>
            <a:ext cx="3867185" cy="152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marL="285750" indent="-28575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黑科技</a:t>
            </a:r>
          </a:p>
          <a:p>
            <a:pPr lvl="1"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pngquant  PNG8</a:t>
            </a:r>
          </a:p>
          <a:p>
            <a:pPr lvl="1"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  <a:p>
            <a:pPr marL="742950" lvl="1" indent="-28575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</p:txBody>
      </p:sp>
      <p:pic>
        <p:nvPicPr>
          <p:cNvPr id="679" name="图片 2" descr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569024"/>
            <a:ext cx="5279077" cy="1477330"/>
          </a:xfrm>
          <a:prstGeom prst="rect">
            <a:avLst/>
          </a:prstGeom>
          <a:ln w="12700">
            <a:miter lim="400000"/>
          </a:ln>
        </p:spPr>
      </p:pic>
      <p:sp>
        <p:nvSpPr>
          <p:cNvPr id="680" name="矩形 3"/>
          <p:cNvSpPr txBox="1"/>
          <p:nvPr/>
        </p:nvSpPr>
        <p:spPr>
          <a:xfrm>
            <a:off x="5745736" y="4193809"/>
            <a:ext cx="6096001" cy="1488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6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转换可显着减少文件大小（通常高达70％）并保留完整的Alpha透明度。</a:t>
            </a:r>
          </a:p>
          <a:p>
            <a:pPr>
              <a:defRPr sz="16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使用矢量量化算法的组合生成高质量的调色板。</a:t>
            </a:r>
          </a:p>
          <a:p>
            <a:pPr>
              <a:defRPr sz="16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独特的自适应抖动算法，与标准Floyd-Steinberg相比，可为图像增加更少的噪声。</a:t>
            </a:r>
          </a:p>
        </p:txBody>
      </p:sp>
      <p:graphicFrame>
        <p:nvGraphicFramePr>
          <p:cNvPr id="681" name="表格 4"/>
          <p:cNvGraphicFramePr/>
          <p:nvPr/>
        </p:nvGraphicFramePr>
        <p:xfrm>
          <a:off x="9978873" y="5466448"/>
          <a:ext cx="1593625" cy="1165012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7847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88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1253"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内存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2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外存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8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效率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2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展现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10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文本框 15"/>
          <p:cNvSpPr txBox="1"/>
          <p:nvPr/>
        </p:nvSpPr>
        <p:spPr>
          <a:xfrm>
            <a:off x="2213125" y="700742"/>
            <a:ext cx="776574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800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解决方案1.0</a:t>
            </a:r>
          </a:p>
        </p:txBody>
      </p:sp>
      <p:sp>
        <p:nvSpPr>
          <p:cNvPr id="685" name="直接连接符 18"/>
          <p:cNvSpPr/>
          <p:nvPr/>
        </p:nvSpPr>
        <p:spPr>
          <a:xfrm>
            <a:off x="1970908" y="1223962"/>
            <a:ext cx="8250185" cy="1"/>
          </a:xfrm>
          <a:prstGeom prst="line">
            <a:avLst/>
          </a:prstGeom>
          <a:ln w="6350">
            <a:solidFill>
              <a:srgbClr val="FFAF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87" name="文本框 10"/>
          <p:cNvSpPr txBox="1"/>
          <p:nvPr/>
        </p:nvSpPr>
        <p:spPr>
          <a:xfrm>
            <a:off x="4774741" y="1368696"/>
            <a:ext cx="2478392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JPG</a:t>
            </a:r>
          </a:p>
        </p:txBody>
      </p:sp>
      <p:sp>
        <p:nvSpPr>
          <p:cNvPr id="688" name="文本框 11"/>
          <p:cNvSpPr txBox="1"/>
          <p:nvPr/>
        </p:nvSpPr>
        <p:spPr>
          <a:xfrm>
            <a:off x="1666107" y="1830804"/>
            <a:ext cx="3867185" cy="418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marL="285750" indent="-285750">
              <a:buSzPct val="100000"/>
              <a:buFont typeface="Arial"/>
              <a:buChar char="•"/>
              <a:defRPr sz="20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有损压缩</a:t>
            </a:r>
          </a:p>
          <a:p>
            <a:pPr marL="285750" indent="-285750">
              <a:buSzPct val="100000"/>
              <a:buFont typeface="Arial"/>
              <a:buChar char="•"/>
              <a:defRPr sz="20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  <a:p>
            <a:pPr marL="285750" indent="-285750">
              <a:buSzPct val="100000"/>
              <a:buFont typeface="Arial"/>
              <a:buChar char="•"/>
              <a:defRPr sz="20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不支持透明通道</a:t>
            </a:r>
          </a:p>
          <a:p>
            <a:pPr marL="285750" indent="-285750">
              <a:buSzPct val="100000"/>
              <a:buFont typeface="Arial"/>
              <a:buChar char="•"/>
              <a:defRPr sz="20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  <a:p>
            <a:pPr marL="285750" indent="-285750">
              <a:buSzPct val="100000"/>
              <a:buFont typeface="Arial"/>
              <a:buChar char="•"/>
              <a:defRPr sz="20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占用硬盘空间极小</a:t>
            </a:r>
          </a:p>
          <a:p>
            <a:pPr>
              <a:defRPr sz="20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  <a:p>
            <a:pPr marL="285750" indent="-285750">
              <a:buSzPct val="100000"/>
              <a:buFont typeface="Arial"/>
              <a:buChar char="•"/>
              <a:defRPr sz="20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支持像素格式</a:t>
            </a:r>
          </a:p>
          <a:p>
            <a:pPr lvl="1"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  <a:p>
            <a:pPr marL="742950" lvl="1" indent="-28575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RGB888      内存占用100%</a:t>
            </a:r>
          </a:p>
          <a:p>
            <a:pPr marL="742950" lvl="1" indent="-28575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RGB565      内存占用67%</a:t>
            </a:r>
          </a:p>
          <a:p>
            <a:pPr lvl="1"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  <a:p>
            <a:pPr marL="742950" lvl="1" indent="-28575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</p:txBody>
      </p:sp>
      <p:sp>
        <p:nvSpPr>
          <p:cNvPr id="689" name="文本框 12"/>
          <p:cNvSpPr txBox="1"/>
          <p:nvPr/>
        </p:nvSpPr>
        <p:spPr>
          <a:xfrm>
            <a:off x="5745736" y="1830360"/>
            <a:ext cx="3867185" cy="2479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marL="285750" indent="-28575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黑科技</a:t>
            </a:r>
          </a:p>
          <a:p>
            <a:pPr marL="285750" indent="-28575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  <a:p>
            <a:pPr lvl="1"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TinyJPG 同pngquant</a:t>
            </a:r>
          </a:p>
          <a:p>
            <a:pPr lvl="1"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  <a:p>
            <a:pPr marL="285750" indent="-285750">
              <a:buSzPct val="100000"/>
              <a:buFont typeface="Arial"/>
              <a:buChar char="•"/>
              <a:defRPr sz="20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可调整质量等级</a:t>
            </a:r>
          </a:p>
          <a:p>
            <a:pPr lvl="1"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  <a:p>
            <a:pPr marL="742950" lvl="1" indent="-28575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</p:txBody>
      </p:sp>
      <p:graphicFrame>
        <p:nvGraphicFramePr>
          <p:cNvPr id="690" name="表格 4"/>
          <p:cNvGraphicFramePr/>
          <p:nvPr/>
        </p:nvGraphicFramePr>
        <p:xfrm>
          <a:off x="9978873" y="5466448"/>
          <a:ext cx="1593625" cy="1165012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7847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88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1253"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内存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2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外存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9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效率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1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展现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9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691" name="图片 1" descr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3634642"/>
            <a:ext cx="3380953" cy="304762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文本框 15"/>
          <p:cNvSpPr txBox="1"/>
          <p:nvPr/>
        </p:nvSpPr>
        <p:spPr>
          <a:xfrm>
            <a:off x="2213125" y="700742"/>
            <a:ext cx="776574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800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解决方案1.0</a:t>
            </a:r>
          </a:p>
        </p:txBody>
      </p:sp>
      <p:sp>
        <p:nvSpPr>
          <p:cNvPr id="695" name="直接连接符 18"/>
          <p:cNvSpPr/>
          <p:nvPr/>
        </p:nvSpPr>
        <p:spPr>
          <a:xfrm>
            <a:off x="1970908" y="1223962"/>
            <a:ext cx="8250185" cy="1"/>
          </a:xfrm>
          <a:prstGeom prst="line">
            <a:avLst/>
          </a:prstGeom>
          <a:ln w="6350">
            <a:solidFill>
              <a:srgbClr val="FFAF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97" name="文本框 10"/>
          <p:cNvSpPr txBox="1"/>
          <p:nvPr/>
        </p:nvSpPr>
        <p:spPr>
          <a:xfrm>
            <a:off x="4856804" y="1757652"/>
            <a:ext cx="2478392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iOS&amp;android</a:t>
            </a:r>
          </a:p>
        </p:txBody>
      </p:sp>
      <p:graphicFrame>
        <p:nvGraphicFramePr>
          <p:cNvPr id="698" name="表格 4"/>
          <p:cNvGraphicFramePr/>
          <p:nvPr/>
        </p:nvGraphicFramePr>
        <p:xfrm>
          <a:off x="10230946" y="5463413"/>
          <a:ext cx="1593625" cy="1165012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7847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88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1253"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内存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2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外存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9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效率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1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展现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9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99" name="文本框 14"/>
          <p:cNvSpPr txBox="1"/>
          <p:nvPr/>
        </p:nvSpPr>
        <p:spPr>
          <a:xfrm>
            <a:off x="753162" y="3009069"/>
            <a:ext cx="2478392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透明</a:t>
            </a:r>
          </a:p>
        </p:txBody>
      </p:sp>
      <p:sp>
        <p:nvSpPr>
          <p:cNvPr id="700" name="文本框 17"/>
          <p:cNvSpPr txBox="1"/>
          <p:nvPr/>
        </p:nvSpPr>
        <p:spPr>
          <a:xfrm>
            <a:off x="753164" y="4632490"/>
            <a:ext cx="2478391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无透明</a:t>
            </a:r>
          </a:p>
        </p:txBody>
      </p:sp>
      <p:sp>
        <p:nvSpPr>
          <p:cNvPr id="701" name="文本框 19"/>
          <p:cNvSpPr txBox="1"/>
          <p:nvPr/>
        </p:nvSpPr>
        <p:spPr>
          <a:xfrm>
            <a:off x="4617543" y="2850319"/>
            <a:ext cx="2956914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PNG8</a:t>
            </a:r>
          </a:p>
        </p:txBody>
      </p:sp>
      <p:sp>
        <p:nvSpPr>
          <p:cNvPr id="702" name="文本框 20"/>
          <p:cNvSpPr txBox="1"/>
          <p:nvPr/>
        </p:nvSpPr>
        <p:spPr>
          <a:xfrm>
            <a:off x="4856804" y="4473740"/>
            <a:ext cx="2478392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JPG</a:t>
            </a:r>
          </a:p>
        </p:txBody>
      </p:sp>
      <p:graphicFrame>
        <p:nvGraphicFramePr>
          <p:cNvPr id="703" name="表格 24"/>
          <p:cNvGraphicFramePr/>
          <p:nvPr/>
        </p:nvGraphicFramePr>
        <p:xfrm>
          <a:off x="8507652" y="5463413"/>
          <a:ext cx="1593625" cy="1165012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7847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88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1253"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内存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2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外存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8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效率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2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展现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10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04" name="文本框 25"/>
          <p:cNvSpPr txBox="1"/>
          <p:nvPr/>
        </p:nvSpPr>
        <p:spPr>
          <a:xfrm>
            <a:off x="8065268" y="5077366"/>
            <a:ext cx="2478392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0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PNG</a:t>
            </a:r>
          </a:p>
        </p:txBody>
      </p:sp>
      <p:sp>
        <p:nvSpPr>
          <p:cNvPr id="705" name="文本框 26"/>
          <p:cNvSpPr txBox="1"/>
          <p:nvPr/>
        </p:nvSpPr>
        <p:spPr>
          <a:xfrm>
            <a:off x="9788562" y="5077366"/>
            <a:ext cx="2478392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0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JPG</a:t>
            </a:r>
          </a:p>
        </p:txBody>
      </p:sp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文本框 15"/>
          <p:cNvSpPr txBox="1"/>
          <p:nvPr/>
        </p:nvSpPr>
        <p:spPr>
          <a:xfrm>
            <a:off x="2213125" y="700742"/>
            <a:ext cx="776574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800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解决方案1.2</a:t>
            </a:r>
          </a:p>
        </p:txBody>
      </p:sp>
      <p:sp>
        <p:nvSpPr>
          <p:cNvPr id="709" name="直接连接符 18"/>
          <p:cNvSpPr/>
          <p:nvPr/>
        </p:nvSpPr>
        <p:spPr>
          <a:xfrm>
            <a:off x="1970908" y="1223962"/>
            <a:ext cx="8250185" cy="1"/>
          </a:xfrm>
          <a:prstGeom prst="line">
            <a:avLst/>
          </a:prstGeom>
          <a:ln w="6350">
            <a:solidFill>
              <a:srgbClr val="FFAF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11" name="文本框 10"/>
          <p:cNvSpPr txBox="1"/>
          <p:nvPr/>
        </p:nvSpPr>
        <p:spPr>
          <a:xfrm>
            <a:off x="4856804" y="1757652"/>
            <a:ext cx="2478392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iOS&amp;android</a:t>
            </a:r>
          </a:p>
        </p:txBody>
      </p:sp>
      <p:graphicFrame>
        <p:nvGraphicFramePr>
          <p:cNvPr id="712" name="表格 4"/>
          <p:cNvGraphicFramePr/>
          <p:nvPr/>
        </p:nvGraphicFramePr>
        <p:xfrm>
          <a:off x="10230946" y="5463413"/>
          <a:ext cx="1593625" cy="1165012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7847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88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1253"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内存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2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外存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9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效率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1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展现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9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13" name="文本框 14"/>
          <p:cNvSpPr txBox="1"/>
          <p:nvPr/>
        </p:nvSpPr>
        <p:spPr>
          <a:xfrm>
            <a:off x="753162" y="3009069"/>
            <a:ext cx="2478392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透明</a:t>
            </a:r>
          </a:p>
        </p:txBody>
      </p:sp>
      <p:sp>
        <p:nvSpPr>
          <p:cNvPr id="714" name="文本框 17"/>
          <p:cNvSpPr txBox="1"/>
          <p:nvPr/>
        </p:nvSpPr>
        <p:spPr>
          <a:xfrm>
            <a:off x="753164" y="4632490"/>
            <a:ext cx="2478391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无透明</a:t>
            </a:r>
          </a:p>
        </p:txBody>
      </p:sp>
      <p:sp>
        <p:nvSpPr>
          <p:cNvPr id="715" name="文本框 19"/>
          <p:cNvSpPr txBox="1"/>
          <p:nvPr/>
        </p:nvSpPr>
        <p:spPr>
          <a:xfrm>
            <a:off x="4617543" y="2850319"/>
            <a:ext cx="2956914" cy="828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PNG8_RGBA8888</a:t>
            </a:r>
          </a:p>
          <a:p>
            <a: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PNG8_RGBA4444</a:t>
            </a:r>
          </a:p>
        </p:txBody>
      </p:sp>
      <p:sp>
        <p:nvSpPr>
          <p:cNvPr id="716" name="文本框 20"/>
          <p:cNvSpPr txBox="1"/>
          <p:nvPr/>
        </p:nvSpPr>
        <p:spPr>
          <a:xfrm>
            <a:off x="4856804" y="4473740"/>
            <a:ext cx="2478392" cy="828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JPG_RGB888</a:t>
            </a:r>
          </a:p>
          <a:p>
            <a: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JPG_RGB565</a:t>
            </a:r>
          </a:p>
        </p:txBody>
      </p:sp>
      <p:graphicFrame>
        <p:nvGraphicFramePr>
          <p:cNvPr id="717" name="表格 24"/>
          <p:cNvGraphicFramePr/>
          <p:nvPr/>
        </p:nvGraphicFramePr>
        <p:xfrm>
          <a:off x="8507652" y="5463413"/>
          <a:ext cx="1593625" cy="1165012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7847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88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1253"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内存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2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外存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8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效率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2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展现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10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18" name="文本框 25"/>
          <p:cNvSpPr txBox="1"/>
          <p:nvPr/>
        </p:nvSpPr>
        <p:spPr>
          <a:xfrm>
            <a:off x="8065268" y="5077366"/>
            <a:ext cx="2478392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0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PNG</a:t>
            </a:r>
          </a:p>
        </p:txBody>
      </p:sp>
      <p:sp>
        <p:nvSpPr>
          <p:cNvPr id="719" name="文本框 26"/>
          <p:cNvSpPr txBox="1"/>
          <p:nvPr/>
        </p:nvSpPr>
        <p:spPr>
          <a:xfrm>
            <a:off x="9788562" y="5077366"/>
            <a:ext cx="2478392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0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JPG</a:t>
            </a:r>
          </a:p>
        </p:txBody>
      </p: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文本框 15"/>
          <p:cNvSpPr txBox="1"/>
          <p:nvPr/>
        </p:nvSpPr>
        <p:spPr>
          <a:xfrm>
            <a:off x="2213125" y="700742"/>
            <a:ext cx="776574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800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解决方案1.2</a:t>
            </a:r>
          </a:p>
        </p:txBody>
      </p:sp>
      <p:sp>
        <p:nvSpPr>
          <p:cNvPr id="723" name="直接连接符 18"/>
          <p:cNvSpPr/>
          <p:nvPr/>
        </p:nvSpPr>
        <p:spPr>
          <a:xfrm>
            <a:off x="1970908" y="1223962"/>
            <a:ext cx="8250185" cy="1"/>
          </a:xfrm>
          <a:prstGeom prst="line">
            <a:avLst/>
          </a:prstGeom>
          <a:ln w="6350">
            <a:solidFill>
              <a:srgbClr val="FFAF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725" name="图片 1" descr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166234" y="1940242"/>
            <a:ext cx="3882877" cy="3882877"/>
          </a:xfrm>
          <a:prstGeom prst="rect">
            <a:avLst/>
          </a:prstGeom>
          <a:ln w="12700">
            <a:miter lim="400000"/>
          </a:ln>
        </p:spPr>
      </p:pic>
      <p:pic>
        <p:nvPicPr>
          <p:cNvPr id="726" name="图片 2" descr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6131169" y="1940243"/>
            <a:ext cx="3882875" cy="3882875"/>
          </a:xfrm>
          <a:prstGeom prst="rect">
            <a:avLst/>
          </a:prstGeom>
          <a:ln w="12700">
            <a:miter lim="400000"/>
          </a:ln>
        </p:spPr>
      </p:pic>
      <p:sp>
        <p:nvSpPr>
          <p:cNvPr id="727" name="矩形 3"/>
          <p:cNvSpPr txBox="1"/>
          <p:nvPr/>
        </p:nvSpPr>
        <p:spPr>
          <a:xfrm>
            <a:off x="3397124" y="5975810"/>
            <a:ext cx="1285761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RGBA4444</a:t>
            </a:r>
          </a:p>
        </p:txBody>
      </p:sp>
      <p:sp>
        <p:nvSpPr>
          <p:cNvPr id="728" name="矩形 37"/>
          <p:cNvSpPr txBox="1"/>
          <p:nvPr/>
        </p:nvSpPr>
        <p:spPr>
          <a:xfrm>
            <a:off x="7156867" y="5949407"/>
            <a:ext cx="1831477" cy="650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b="1">
                <a:solidFill>
                  <a:srgbClr val="00B0F0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RGBA4444</a:t>
            </a:r>
          </a:p>
          <a:p>
            <a:pPr algn="ctr">
              <a:defRPr b="1">
                <a:solidFill>
                  <a:srgbClr val="00B0F0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Floyd Steinberg</a:t>
            </a:r>
          </a:p>
        </p:txBody>
      </p:sp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" name="文本框 15"/>
          <p:cNvSpPr txBox="1"/>
          <p:nvPr/>
        </p:nvSpPr>
        <p:spPr>
          <a:xfrm>
            <a:off x="2213125" y="700742"/>
            <a:ext cx="776574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800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解决方案1.5</a:t>
            </a:r>
          </a:p>
        </p:txBody>
      </p:sp>
      <p:sp>
        <p:nvSpPr>
          <p:cNvPr id="732" name="直接连接符 18"/>
          <p:cNvSpPr/>
          <p:nvPr/>
        </p:nvSpPr>
        <p:spPr>
          <a:xfrm>
            <a:off x="1970908" y="1223962"/>
            <a:ext cx="8250185" cy="1"/>
          </a:xfrm>
          <a:prstGeom prst="line">
            <a:avLst/>
          </a:prstGeom>
          <a:ln w="6350">
            <a:solidFill>
              <a:srgbClr val="FFAF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734" name="图片 1" descr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2666" y="1461095"/>
            <a:ext cx="4666668" cy="1980952"/>
          </a:xfrm>
          <a:prstGeom prst="rect">
            <a:avLst/>
          </a:prstGeom>
          <a:ln w="12700">
            <a:miter lim="400000"/>
          </a:ln>
        </p:spPr>
      </p:pic>
      <p:sp>
        <p:nvSpPr>
          <p:cNvPr id="735" name="文本框 7"/>
          <p:cNvSpPr txBox="1"/>
          <p:nvPr/>
        </p:nvSpPr>
        <p:spPr>
          <a:xfrm>
            <a:off x="4856803" y="3729764"/>
            <a:ext cx="2478392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JPG+MASK</a:t>
            </a:r>
          </a:p>
        </p:txBody>
      </p:sp>
      <p:pic>
        <p:nvPicPr>
          <p:cNvPr id="736" name="图片 3" descr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7904" y="4623663"/>
            <a:ext cx="942858" cy="428572"/>
          </a:xfrm>
          <a:prstGeom prst="rect">
            <a:avLst/>
          </a:prstGeom>
          <a:ln w="12700">
            <a:miter lim="400000"/>
          </a:ln>
        </p:spPr>
      </p:pic>
      <p:pic>
        <p:nvPicPr>
          <p:cNvPr id="737" name="图片 4" descr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4955" y="4623663"/>
            <a:ext cx="2923810" cy="438096"/>
          </a:xfrm>
          <a:prstGeom prst="rect">
            <a:avLst/>
          </a:prstGeom>
          <a:ln w="12700">
            <a:miter lim="400000"/>
          </a:ln>
        </p:spPr>
      </p:pic>
      <p:sp>
        <p:nvSpPr>
          <p:cNvPr id="738" name="文本框 10"/>
          <p:cNvSpPr txBox="1"/>
          <p:nvPr/>
        </p:nvSpPr>
        <p:spPr>
          <a:xfrm>
            <a:off x="2957664" y="5373046"/>
            <a:ext cx="2478392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0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JPG</a:t>
            </a:r>
          </a:p>
        </p:txBody>
      </p:sp>
      <p:sp>
        <p:nvSpPr>
          <p:cNvPr id="739" name="文本框 11"/>
          <p:cNvSpPr txBox="1"/>
          <p:nvPr/>
        </p:nvSpPr>
        <p:spPr>
          <a:xfrm>
            <a:off x="7190136" y="5373046"/>
            <a:ext cx="2478392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0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PNG_A8</a:t>
            </a:r>
          </a:p>
        </p:txBody>
      </p:sp>
      <p:sp>
        <p:nvSpPr>
          <p:cNvPr id="740" name="文本框 12"/>
          <p:cNvSpPr txBox="1"/>
          <p:nvPr/>
        </p:nvSpPr>
        <p:spPr>
          <a:xfrm>
            <a:off x="4856803" y="6039368"/>
            <a:ext cx="2478392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100%</a:t>
            </a:r>
          </a:p>
        </p:txBody>
      </p:sp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文本框 15"/>
          <p:cNvSpPr txBox="1"/>
          <p:nvPr/>
        </p:nvSpPr>
        <p:spPr>
          <a:xfrm>
            <a:off x="2213125" y="700742"/>
            <a:ext cx="776574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800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解决方案1.5</a:t>
            </a:r>
          </a:p>
        </p:txBody>
      </p:sp>
      <p:sp>
        <p:nvSpPr>
          <p:cNvPr id="746" name="直接连接符 18"/>
          <p:cNvSpPr/>
          <p:nvPr/>
        </p:nvSpPr>
        <p:spPr>
          <a:xfrm>
            <a:off x="1970908" y="1223962"/>
            <a:ext cx="8250185" cy="1"/>
          </a:xfrm>
          <a:prstGeom prst="line">
            <a:avLst/>
          </a:prstGeom>
          <a:ln w="6350">
            <a:solidFill>
              <a:srgbClr val="FFAF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graphicFrame>
        <p:nvGraphicFramePr>
          <p:cNvPr id="748" name="表格 4"/>
          <p:cNvGraphicFramePr/>
          <p:nvPr/>
        </p:nvGraphicFramePr>
        <p:xfrm>
          <a:off x="10230946" y="5463413"/>
          <a:ext cx="1593625" cy="1165012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7847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88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1253"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内存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2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外存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9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效率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1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展现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9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49" name="文本框 14"/>
          <p:cNvSpPr txBox="1"/>
          <p:nvPr/>
        </p:nvSpPr>
        <p:spPr>
          <a:xfrm>
            <a:off x="753162" y="3009069"/>
            <a:ext cx="2478392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透明</a:t>
            </a:r>
          </a:p>
        </p:txBody>
      </p:sp>
      <p:sp>
        <p:nvSpPr>
          <p:cNvPr id="750" name="文本框 19"/>
          <p:cNvSpPr txBox="1"/>
          <p:nvPr/>
        </p:nvSpPr>
        <p:spPr>
          <a:xfrm>
            <a:off x="4132415" y="2850319"/>
            <a:ext cx="3927169" cy="828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JPG_RGB888 + PNG8_A8</a:t>
            </a:r>
          </a:p>
          <a:p>
            <a: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JPG_RGB565 + PNG8_A8</a:t>
            </a:r>
          </a:p>
        </p:txBody>
      </p:sp>
      <p:graphicFrame>
        <p:nvGraphicFramePr>
          <p:cNvPr id="751" name="表格 24"/>
          <p:cNvGraphicFramePr/>
          <p:nvPr/>
        </p:nvGraphicFramePr>
        <p:xfrm>
          <a:off x="8507652" y="5463413"/>
          <a:ext cx="1593625" cy="1165012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7847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88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1253"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内存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2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外存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8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效率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2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展现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10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52" name="文本框 25"/>
          <p:cNvSpPr txBox="1"/>
          <p:nvPr/>
        </p:nvSpPr>
        <p:spPr>
          <a:xfrm>
            <a:off x="8065268" y="5077366"/>
            <a:ext cx="2478392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0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PNG</a:t>
            </a:r>
          </a:p>
        </p:txBody>
      </p:sp>
      <p:sp>
        <p:nvSpPr>
          <p:cNvPr id="753" name="文本框 26"/>
          <p:cNvSpPr txBox="1"/>
          <p:nvPr/>
        </p:nvSpPr>
        <p:spPr>
          <a:xfrm>
            <a:off x="9788562" y="5077366"/>
            <a:ext cx="2478392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0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JPG</a:t>
            </a:r>
          </a:p>
        </p:txBody>
      </p:sp>
      <p:sp>
        <p:nvSpPr>
          <p:cNvPr id="754" name="文本框 10"/>
          <p:cNvSpPr txBox="1"/>
          <p:nvPr/>
        </p:nvSpPr>
        <p:spPr>
          <a:xfrm>
            <a:off x="4856804" y="1757652"/>
            <a:ext cx="2478392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iOS&amp;android</a:t>
            </a:r>
          </a:p>
        </p:txBody>
      </p:sp>
      <p:sp>
        <p:nvSpPr>
          <p:cNvPr id="755" name="文本框 20"/>
          <p:cNvSpPr txBox="1"/>
          <p:nvPr/>
        </p:nvSpPr>
        <p:spPr>
          <a:xfrm>
            <a:off x="4856804" y="4473740"/>
            <a:ext cx="2478392" cy="828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JPG_RGB888</a:t>
            </a:r>
          </a:p>
          <a:p>
            <a: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JPG_RGB565</a:t>
            </a:r>
          </a:p>
        </p:txBody>
      </p:sp>
      <p:sp>
        <p:nvSpPr>
          <p:cNvPr id="756" name="文本框 17"/>
          <p:cNvSpPr txBox="1"/>
          <p:nvPr/>
        </p:nvSpPr>
        <p:spPr>
          <a:xfrm>
            <a:off x="753164" y="4632490"/>
            <a:ext cx="2478391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无透明</a:t>
            </a:r>
          </a:p>
        </p:txBody>
      </p:sp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文本框 5"/>
          <p:cNvSpPr txBox="1"/>
          <p:nvPr/>
        </p:nvSpPr>
        <p:spPr>
          <a:xfrm>
            <a:off x="4032737" y="3004770"/>
            <a:ext cx="4405074" cy="878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44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解决方案2.0</a:t>
            </a:r>
          </a:p>
        </p:txBody>
      </p:sp>
      <p:sp>
        <p:nvSpPr>
          <p:cNvPr id="759" name="直接连接符 7"/>
          <p:cNvSpPr/>
          <p:nvPr/>
        </p:nvSpPr>
        <p:spPr>
          <a:xfrm>
            <a:off x="4267200" y="3774211"/>
            <a:ext cx="3696816" cy="1"/>
          </a:xfrm>
          <a:prstGeom prst="line">
            <a:avLst/>
          </a:prstGeom>
          <a:ln w="6350">
            <a:solidFill>
              <a:srgbClr val="FFAF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文本框 15"/>
          <p:cNvSpPr txBox="1"/>
          <p:nvPr/>
        </p:nvSpPr>
        <p:spPr>
          <a:xfrm>
            <a:off x="2213125" y="700742"/>
            <a:ext cx="776574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800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解决方案2.0</a:t>
            </a:r>
          </a:p>
        </p:txBody>
      </p:sp>
      <p:sp>
        <p:nvSpPr>
          <p:cNvPr id="765" name="直接连接符 18"/>
          <p:cNvSpPr/>
          <p:nvPr/>
        </p:nvSpPr>
        <p:spPr>
          <a:xfrm>
            <a:off x="1970908" y="1223962"/>
            <a:ext cx="8250185" cy="1"/>
          </a:xfrm>
          <a:prstGeom prst="line">
            <a:avLst/>
          </a:prstGeom>
          <a:ln w="6350">
            <a:solidFill>
              <a:srgbClr val="FFAF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67" name="文本框 6"/>
          <p:cNvSpPr txBox="1"/>
          <p:nvPr/>
        </p:nvSpPr>
        <p:spPr>
          <a:xfrm>
            <a:off x="3212125" y="1747181"/>
            <a:ext cx="6142893" cy="4765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marL="285750" indent="-285750">
              <a:buSzPct val="100000"/>
              <a:buFont typeface="Arial"/>
              <a:buChar char="•"/>
              <a:defRPr sz="40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硬件性能       </a:t>
            </a:r>
            <a:r>
              <a:rPr>
                <a:solidFill>
                  <a:schemeClr val="accent4"/>
                </a:solidFill>
              </a:rPr>
              <a:t>高</a:t>
            </a:r>
          </a:p>
          <a:p>
            <a:pPr marL="285750" indent="-285750">
              <a:buSzPct val="100000"/>
              <a:buFont typeface="Arial"/>
              <a:buChar char="•"/>
              <a:defRPr sz="40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>
              <a:solidFill>
                <a:schemeClr val="accent4"/>
              </a:solidFill>
            </a:endParaRPr>
          </a:p>
          <a:p>
            <a:pPr marL="285750" indent="-285750">
              <a:buSzPct val="100000"/>
              <a:buFont typeface="Arial"/>
              <a:buChar char="•"/>
              <a:defRPr sz="40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游戏效果       </a:t>
            </a:r>
            <a:r>
              <a:rPr>
                <a:solidFill>
                  <a:schemeClr val="accent4"/>
                </a:solidFill>
              </a:rPr>
              <a:t>好</a:t>
            </a:r>
          </a:p>
          <a:p>
            <a:pPr marL="285750" indent="-285750">
              <a:buSzPct val="100000"/>
              <a:buFont typeface="Arial"/>
              <a:buChar char="•"/>
              <a:defRPr sz="40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>
              <a:solidFill>
                <a:schemeClr val="accent4"/>
              </a:solidFill>
            </a:endParaRPr>
          </a:p>
          <a:p>
            <a:pPr marL="285750" indent="-285750">
              <a:buSzPct val="100000"/>
              <a:buFont typeface="Arial"/>
              <a:buChar char="•"/>
              <a:defRPr sz="40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图片数量       </a:t>
            </a:r>
            <a:r>
              <a:rPr>
                <a:solidFill>
                  <a:schemeClr val="accent4"/>
                </a:solidFill>
              </a:rPr>
              <a:t>多</a:t>
            </a:r>
          </a:p>
          <a:p>
            <a:pPr marL="285750" indent="-285750">
              <a:buSzPct val="100000"/>
              <a:buFont typeface="Arial"/>
              <a:buChar char="•"/>
              <a:defRPr sz="40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>
              <a:solidFill>
                <a:schemeClr val="accent4"/>
              </a:solidFill>
            </a:endParaRPr>
          </a:p>
          <a:p>
            <a:pPr marL="285750" indent="-285750">
              <a:buSzPct val="100000"/>
              <a:buFont typeface="Arial"/>
              <a:buChar char="•"/>
              <a:defRPr sz="40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侧重点          </a:t>
            </a:r>
            <a:r>
              <a:rPr>
                <a:solidFill>
                  <a:srgbClr val="FF4343"/>
                </a:solidFill>
              </a:rPr>
              <a:t>内存和效果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" name="图示 3"/>
          <p:cNvGrpSpPr/>
          <p:nvPr/>
        </p:nvGrpSpPr>
        <p:grpSpPr>
          <a:xfrm>
            <a:off x="3423797" y="888586"/>
            <a:ext cx="5588245" cy="5306887"/>
            <a:chOff x="0" y="0"/>
            <a:chExt cx="5588243" cy="5306885"/>
          </a:xfrm>
        </p:grpSpPr>
        <p:grpSp>
          <p:nvGrpSpPr>
            <p:cNvPr id="174" name="成组"/>
            <p:cNvGrpSpPr/>
            <p:nvPr/>
          </p:nvGrpSpPr>
          <p:grpSpPr>
            <a:xfrm>
              <a:off x="2122329" y="2399740"/>
              <a:ext cx="2951993" cy="2907146"/>
              <a:chOff x="0" y="0"/>
              <a:chExt cx="2951992" cy="2907145"/>
            </a:xfrm>
          </p:grpSpPr>
          <p:sp>
            <p:nvSpPr>
              <p:cNvPr id="172" name="形状"/>
              <p:cNvSpPr/>
              <p:nvPr/>
            </p:nvSpPr>
            <p:spPr>
              <a:xfrm>
                <a:off x="0" y="0"/>
                <a:ext cx="2951993" cy="29071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375" y="3436"/>
                    </a:moveTo>
                    <a:lnTo>
                      <a:pt x="17071" y="1991"/>
                    </a:lnTo>
                    <a:lnTo>
                      <a:pt x="18426" y="3146"/>
                    </a:lnTo>
                    <a:lnTo>
                      <a:pt x="17319" y="5093"/>
                    </a:lnTo>
                    <a:lnTo>
                      <a:pt x="17319" y="5093"/>
                    </a:lnTo>
                    <a:cubicBezTo>
                      <a:pt x="18107" y="5992"/>
                      <a:pt x="18705" y="7045"/>
                      <a:pt x="19079" y="8187"/>
                    </a:cubicBezTo>
                    <a:lnTo>
                      <a:pt x="21293" y="8187"/>
                    </a:lnTo>
                    <a:lnTo>
                      <a:pt x="21600" y="9956"/>
                    </a:lnTo>
                    <a:lnTo>
                      <a:pt x="19519" y="10725"/>
                    </a:lnTo>
                    <a:cubicBezTo>
                      <a:pt x="19553" y="11927"/>
                      <a:pt x="19345" y="13125"/>
                      <a:pt x="18908" y="14243"/>
                    </a:cubicBezTo>
                    <a:lnTo>
                      <a:pt x="20605" y="15688"/>
                    </a:lnTo>
                    <a:lnTo>
                      <a:pt x="19720" y="17244"/>
                    </a:lnTo>
                    <a:lnTo>
                      <a:pt x="17639" y="16475"/>
                    </a:lnTo>
                    <a:lnTo>
                      <a:pt x="17639" y="16475"/>
                    </a:lnTo>
                    <a:cubicBezTo>
                      <a:pt x="16904" y="17418"/>
                      <a:pt x="15987" y="18200"/>
                      <a:pt x="14944" y="18771"/>
                    </a:cubicBezTo>
                    <a:lnTo>
                      <a:pt x="15329" y="20986"/>
                    </a:lnTo>
                    <a:lnTo>
                      <a:pt x="13666" y="21600"/>
                    </a:lnTo>
                    <a:lnTo>
                      <a:pt x="12559" y="19653"/>
                    </a:lnTo>
                    <a:lnTo>
                      <a:pt x="12559" y="19653"/>
                    </a:lnTo>
                    <a:cubicBezTo>
                      <a:pt x="11399" y="19895"/>
                      <a:pt x="10201" y="19895"/>
                      <a:pt x="9041" y="19653"/>
                    </a:cubicBezTo>
                    <a:lnTo>
                      <a:pt x="7934" y="21600"/>
                    </a:lnTo>
                    <a:lnTo>
                      <a:pt x="6271" y="20986"/>
                    </a:lnTo>
                    <a:lnTo>
                      <a:pt x="6656" y="18771"/>
                    </a:lnTo>
                    <a:lnTo>
                      <a:pt x="6656" y="18771"/>
                    </a:lnTo>
                    <a:cubicBezTo>
                      <a:pt x="5613" y="18200"/>
                      <a:pt x="4696" y="17418"/>
                      <a:pt x="3961" y="16475"/>
                    </a:cubicBezTo>
                    <a:lnTo>
                      <a:pt x="1880" y="17244"/>
                    </a:lnTo>
                    <a:lnTo>
                      <a:pt x="995" y="15688"/>
                    </a:lnTo>
                    <a:lnTo>
                      <a:pt x="2692" y="14243"/>
                    </a:lnTo>
                    <a:lnTo>
                      <a:pt x="2692" y="14243"/>
                    </a:lnTo>
                    <a:cubicBezTo>
                      <a:pt x="2255" y="13125"/>
                      <a:pt x="2047" y="11927"/>
                      <a:pt x="2081" y="10725"/>
                    </a:cubicBezTo>
                    <a:lnTo>
                      <a:pt x="0" y="9956"/>
                    </a:lnTo>
                    <a:lnTo>
                      <a:pt x="307" y="8187"/>
                    </a:lnTo>
                    <a:lnTo>
                      <a:pt x="2521" y="8187"/>
                    </a:lnTo>
                    <a:lnTo>
                      <a:pt x="2521" y="8187"/>
                    </a:lnTo>
                    <a:cubicBezTo>
                      <a:pt x="2895" y="7045"/>
                      <a:pt x="3493" y="5992"/>
                      <a:pt x="4281" y="5093"/>
                    </a:cubicBezTo>
                    <a:lnTo>
                      <a:pt x="3174" y="3146"/>
                    </a:lnTo>
                    <a:lnTo>
                      <a:pt x="4529" y="1991"/>
                    </a:lnTo>
                    <a:lnTo>
                      <a:pt x="6225" y="3436"/>
                    </a:lnTo>
                    <a:lnTo>
                      <a:pt x="6225" y="3436"/>
                    </a:lnTo>
                    <a:cubicBezTo>
                      <a:pt x="7234" y="2805"/>
                      <a:pt x="8359" y="2389"/>
                      <a:pt x="9531" y="2214"/>
                    </a:cubicBezTo>
                    <a:lnTo>
                      <a:pt x="9916" y="0"/>
                    </a:lnTo>
                    <a:lnTo>
                      <a:pt x="11684" y="0"/>
                    </a:lnTo>
                    <a:lnTo>
                      <a:pt x="12069" y="2214"/>
                    </a:lnTo>
                    <a:lnTo>
                      <a:pt x="12069" y="2214"/>
                    </a:lnTo>
                    <a:cubicBezTo>
                      <a:pt x="13241" y="2389"/>
                      <a:pt x="14366" y="2805"/>
                      <a:pt x="15375" y="343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2400300">
                  <a:lnSpc>
                    <a:spcPct val="90000"/>
                  </a:lnSpc>
                  <a:spcBef>
                    <a:spcPts val="700"/>
                  </a:spcBef>
                  <a:defRPr sz="5400">
                    <a:solidFill>
                      <a:srgbClr val="FFFFFF"/>
                    </a:solidFill>
                    <a:latin typeface="微软雅黑"/>
                    <a:ea typeface="微软雅黑"/>
                    <a:cs typeface="微软雅黑"/>
                    <a:sym typeface="微软雅黑"/>
                  </a:defRPr>
                </a:pPr>
                <a:endParaRPr/>
              </a:p>
            </p:txBody>
          </p:sp>
          <p:sp>
            <p:nvSpPr>
              <p:cNvPr id="173" name="体验"/>
              <p:cNvSpPr txBox="1"/>
              <p:nvPr/>
            </p:nvSpPr>
            <p:spPr>
              <a:xfrm>
                <a:off x="585028" y="906561"/>
                <a:ext cx="1781935" cy="108966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68580" tIns="68580" rIns="68580" bIns="68580" numCol="1" anchor="ctr">
                <a:spAutoFit/>
              </a:bodyPr>
              <a:lstStyle>
                <a:lvl1pPr algn="ctr" defTabSz="2400300">
                  <a:lnSpc>
                    <a:spcPct val="90000"/>
                  </a:lnSpc>
                  <a:spcBef>
                    <a:spcPts val="2200"/>
                  </a:spcBef>
                  <a:defRPr sz="5400">
                    <a:solidFill>
                      <a:srgbClr val="FFFFFF"/>
                    </a:solidFill>
                    <a:latin typeface="微软雅黑"/>
                    <a:ea typeface="微软雅黑"/>
                    <a:cs typeface="微软雅黑"/>
                    <a:sym typeface="微软雅黑"/>
                  </a:defRPr>
                </a:lvl1pPr>
              </a:lstStyle>
              <a:p>
                <a:r>
                  <a:t>体验</a:t>
                </a:r>
              </a:p>
            </p:txBody>
          </p:sp>
        </p:grpSp>
        <p:grpSp>
          <p:nvGrpSpPr>
            <p:cNvPr id="177" name="成组"/>
            <p:cNvGrpSpPr/>
            <p:nvPr/>
          </p:nvGrpSpPr>
          <p:grpSpPr>
            <a:xfrm>
              <a:off x="482444" y="1707881"/>
              <a:ext cx="1951015" cy="2116969"/>
              <a:chOff x="0" y="0"/>
              <a:chExt cx="1951014" cy="2116968"/>
            </a:xfrm>
          </p:grpSpPr>
          <p:sp>
            <p:nvSpPr>
              <p:cNvPr id="175" name="形状"/>
              <p:cNvSpPr/>
              <p:nvPr/>
            </p:nvSpPr>
            <p:spPr>
              <a:xfrm>
                <a:off x="0" y="0"/>
                <a:ext cx="1951015" cy="21169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757" y="5344"/>
                    </a:moveTo>
                    <a:lnTo>
                      <a:pt x="20297" y="4360"/>
                    </a:lnTo>
                    <a:lnTo>
                      <a:pt x="21600" y="6440"/>
                    </a:lnTo>
                    <a:lnTo>
                      <a:pt x="18906" y="8774"/>
                    </a:lnTo>
                    <a:cubicBezTo>
                      <a:pt x="19296" y="10101"/>
                      <a:pt x="19296" y="11499"/>
                      <a:pt x="18906" y="12826"/>
                    </a:cubicBezTo>
                    <a:lnTo>
                      <a:pt x="21600" y="15160"/>
                    </a:lnTo>
                    <a:lnTo>
                      <a:pt x="20297" y="17240"/>
                    </a:lnTo>
                    <a:lnTo>
                      <a:pt x="16757" y="16256"/>
                    </a:lnTo>
                    <a:lnTo>
                      <a:pt x="16757" y="16256"/>
                    </a:lnTo>
                    <a:cubicBezTo>
                      <a:pt x="15705" y="17232"/>
                      <a:pt x="14391" y="17931"/>
                      <a:pt x="12949" y="18283"/>
                    </a:cubicBezTo>
                    <a:lnTo>
                      <a:pt x="12103" y="21600"/>
                    </a:lnTo>
                    <a:lnTo>
                      <a:pt x="9497" y="21600"/>
                    </a:lnTo>
                    <a:lnTo>
                      <a:pt x="8651" y="18283"/>
                    </a:lnTo>
                    <a:lnTo>
                      <a:pt x="8651" y="18283"/>
                    </a:lnTo>
                    <a:cubicBezTo>
                      <a:pt x="7209" y="17931"/>
                      <a:pt x="5895" y="17232"/>
                      <a:pt x="4843" y="16256"/>
                    </a:cubicBezTo>
                    <a:lnTo>
                      <a:pt x="1303" y="17240"/>
                    </a:lnTo>
                    <a:lnTo>
                      <a:pt x="0" y="15160"/>
                    </a:lnTo>
                    <a:lnTo>
                      <a:pt x="2694" y="12826"/>
                    </a:lnTo>
                    <a:lnTo>
                      <a:pt x="2694" y="12826"/>
                    </a:lnTo>
                    <a:cubicBezTo>
                      <a:pt x="2304" y="11499"/>
                      <a:pt x="2304" y="10101"/>
                      <a:pt x="2694" y="8774"/>
                    </a:cubicBezTo>
                    <a:lnTo>
                      <a:pt x="0" y="6440"/>
                    </a:lnTo>
                    <a:lnTo>
                      <a:pt x="1303" y="4360"/>
                    </a:lnTo>
                    <a:lnTo>
                      <a:pt x="4843" y="5344"/>
                    </a:lnTo>
                    <a:lnTo>
                      <a:pt x="4843" y="5344"/>
                    </a:lnTo>
                    <a:cubicBezTo>
                      <a:pt x="5895" y="4368"/>
                      <a:pt x="7209" y="3669"/>
                      <a:pt x="8651" y="3317"/>
                    </a:cubicBezTo>
                    <a:lnTo>
                      <a:pt x="9497" y="0"/>
                    </a:lnTo>
                    <a:lnTo>
                      <a:pt x="12103" y="0"/>
                    </a:lnTo>
                    <a:lnTo>
                      <a:pt x="12949" y="3317"/>
                    </a:lnTo>
                    <a:lnTo>
                      <a:pt x="12949" y="3317"/>
                    </a:lnTo>
                    <a:cubicBezTo>
                      <a:pt x="14391" y="3669"/>
                      <a:pt x="15705" y="4368"/>
                      <a:pt x="16757" y="5344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1689100">
                  <a:lnSpc>
                    <a:spcPct val="90000"/>
                  </a:lnSpc>
                  <a:spcBef>
                    <a:spcPts val="700"/>
                  </a:spcBef>
                  <a:defRPr sz="3800">
                    <a:solidFill>
                      <a:srgbClr val="FFFFFF"/>
                    </a:solidFill>
                    <a:latin typeface="微软雅黑"/>
                    <a:ea typeface="微软雅黑"/>
                    <a:cs typeface="微软雅黑"/>
                    <a:sym typeface="微软雅黑"/>
                  </a:defRPr>
                </a:pPr>
                <a:endParaRPr/>
              </a:p>
            </p:txBody>
          </p:sp>
          <p:sp>
            <p:nvSpPr>
              <p:cNvPr id="176" name="展现"/>
              <p:cNvSpPr txBox="1"/>
              <p:nvPr/>
            </p:nvSpPr>
            <p:spPr>
              <a:xfrm>
                <a:off x="437440" y="673674"/>
                <a:ext cx="1076135" cy="7696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8259" tIns="48259" rIns="48259" bIns="48259" numCol="1" anchor="ctr">
                <a:spAutoFit/>
              </a:bodyPr>
              <a:lstStyle>
                <a:lvl1pPr algn="ctr" defTabSz="1689100">
                  <a:lnSpc>
                    <a:spcPct val="90000"/>
                  </a:lnSpc>
                  <a:spcBef>
                    <a:spcPts val="1500"/>
                  </a:spcBef>
                  <a:defRPr sz="3800">
                    <a:solidFill>
                      <a:srgbClr val="FFFFFF"/>
                    </a:solidFill>
                    <a:latin typeface="微软雅黑"/>
                    <a:ea typeface="微软雅黑"/>
                    <a:cs typeface="微软雅黑"/>
                    <a:sym typeface="微软雅黑"/>
                  </a:defRPr>
                </a:lvl1pPr>
              </a:lstStyle>
              <a:p>
                <a:r>
                  <a:t>展现</a:t>
                </a:r>
              </a:p>
            </p:txBody>
          </p:sp>
        </p:grpSp>
        <p:grpSp>
          <p:nvGrpSpPr>
            <p:cNvPr id="180" name="成组"/>
            <p:cNvGrpSpPr/>
            <p:nvPr/>
          </p:nvGrpSpPr>
          <p:grpSpPr>
            <a:xfrm>
              <a:off x="1458408" y="0"/>
              <a:ext cx="2383301" cy="2498278"/>
              <a:chOff x="0" y="0"/>
              <a:chExt cx="2383300" cy="2498277"/>
            </a:xfrm>
          </p:grpSpPr>
          <p:sp>
            <p:nvSpPr>
              <p:cNvPr id="178" name="形状"/>
              <p:cNvSpPr/>
              <p:nvPr/>
            </p:nvSpPr>
            <p:spPr>
              <a:xfrm rot="20700000">
                <a:off x="235852" y="212040"/>
                <a:ext cx="1911596" cy="20741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757" y="5344"/>
                    </a:moveTo>
                    <a:lnTo>
                      <a:pt x="20297" y="4360"/>
                    </a:lnTo>
                    <a:lnTo>
                      <a:pt x="21600" y="6440"/>
                    </a:lnTo>
                    <a:lnTo>
                      <a:pt x="18906" y="8774"/>
                    </a:lnTo>
                    <a:cubicBezTo>
                      <a:pt x="19296" y="10101"/>
                      <a:pt x="19296" y="11499"/>
                      <a:pt x="18906" y="12826"/>
                    </a:cubicBezTo>
                    <a:lnTo>
                      <a:pt x="21600" y="15160"/>
                    </a:lnTo>
                    <a:lnTo>
                      <a:pt x="20297" y="17240"/>
                    </a:lnTo>
                    <a:lnTo>
                      <a:pt x="16757" y="16256"/>
                    </a:lnTo>
                    <a:lnTo>
                      <a:pt x="16757" y="16256"/>
                    </a:lnTo>
                    <a:cubicBezTo>
                      <a:pt x="15705" y="17232"/>
                      <a:pt x="14391" y="17931"/>
                      <a:pt x="12949" y="18283"/>
                    </a:cubicBezTo>
                    <a:lnTo>
                      <a:pt x="12103" y="21600"/>
                    </a:lnTo>
                    <a:lnTo>
                      <a:pt x="9497" y="21600"/>
                    </a:lnTo>
                    <a:lnTo>
                      <a:pt x="8651" y="18283"/>
                    </a:lnTo>
                    <a:lnTo>
                      <a:pt x="8651" y="18283"/>
                    </a:lnTo>
                    <a:cubicBezTo>
                      <a:pt x="7209" y="17931"/>
                      <a:pt x="5895" y="17232"/>
                      <a:pt x="4843" y="16256"/>
                    </a:cubicBezTo>
                    <a:lnTo>
                      <a:pt x="1303" y="17240"/>
                    </a:lnTo>
                    <a:lnTo>
                      <a:pt x="0" y="15160"/>
                    </a:lnTo>
                    <a:lnTo>
                      <a:pt x="2694" y="12826"/>
                    </a:lnTo>
                    <a:lnTo>
                      <a:pt x="2694" y="12826"/>
                    </a:lnTo>
                    <a:cubicBezTo>
                      <a:pt x="2304" y="11499"/>
                      <a:pt x="2304" y="10101"/>
                      <a:pt x="2694" y="8774"/>
                    </a:cubicBezTo>
                    <a:lnTo>
                      <a:pt x="0" y="6440"/>
                    </a:lnTo>
                    <a:lnTo>
                      <a:pt x="1303" y="4360"/>
                    </a:lnTo>
                    <a:lnTo>
                      <a:pt x="4843" y="5344"/>
                    </a:lnTo>
                    <a:lnTo>
                      <a:pt x="4843" y="5344"/>
                    </a:lnTo>
                    <a:cubicBezTo>
                      <a:pt x="5895" y="4368"/>
                      <a:pt x="7209" y="3669"/>
                      <a:pt x="8651" y="3317"/>
                    </a:cubicBezTo>
                    <a:lnTo>
                      <a:pt x="9497" y="0"/>
                    </a:lnTo>
                    <a:lnTo>
                      <a:pt x="12103" y="0"/>
                    </a:lnTo>
                    <a:lnTo>
                      <a:pt x="12949" y="3317"/>
                    </a:lnTo>
                    <a:lnTo>
                      <a:pt x="12949" y="3317"/>
                    </a:lnTo>
                    <a:cubicBezTo>
                      <a:pt x="14391" y="3669"/>
                      <a:pt x="15705" y="4368"/>
                      <a:pt x="16757" y="534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1689100">
                  <a:lnSpc>
                    <a:spcPct val="90000"/>
                  </a:lnSpc>
                  <a:spcBef>
                    <a:spcPts val="700"/>
                  </a:spcBef>
                  <a:defRPr sz="3800">
                    <a:solidFill>
                      <a:srgbClr val="FFFFFF"/>
                    </a:solidFill>
                    <a:latin typeface="微软雅黑"/>
                    <a:ea typeface="微软雅黑"/>
                    <a:cs typeface="微软雅黑"/>
                    <a:sym typeface="微软雅黑"/>
                  </a:defRPr>
                </a:pPr>
                <a:endParaRPr/>
              </a:p>
            </p:txBody>
          </p:sp>
          <p:sp>
            <p:nvSpPr>
              <p:cNvPr id="179" name="性能"/>
              <p:cNvSpPr txBox="1"/>
              <p:nvPr/>
            </p:nvSpPr>
            <p:spPr>
              <a:xfrm>
                <a:off x="595596" y="864328"/>
                <a:ext cx="1192107" cy="7696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8259" tIns="48259" rIns="48259" bIns="48259" numCol="1" anchor="ctr">
                <a:spAutoFit/>
              </a:bodyPr>
              <a:lstStyle>
                <a:lvl1pPr algn="ctr" defTabSz="1689100">
                  <a:lnSpc>
                    <a:spcPct val="90000"/>
                  </a:lnSpc>
                  <a:spcBef>
                    <a:spcPts val="1500"/>
                  </a:spcBef>
                  <a:defRPr sz="3800">
                    <a:solidFill>
                      <a:srgbClr val="FFFFFF"/>
                    </a:solidFill>
                    <a:latin typeface="微软雅黑"/>
                    <a:ea typeface="微软雅黑"/>
                    <a:cs typeface="微软雅黑"/>
                    <a:sym typeface="微软雅黑"/>
                  </a:defRPr>
                </a:lvl1pPr>
              </a:lstStyle>
              <a:p>
                <a:r>
                  <a:t>性能</a:t>
                </a:r>
              </a:p>
            </p:txBody>
          </p:sp>
        </p:grpSp>
        <p:sp>
          <p:nvSpPr>
            <p:cNvPr id="181" name="形状"/>
            <p:cNvSpPr/>
            <p:nvPr/>
          </p:nvSpPr>
          <p:spPr>
            <a:xfrm>
              <a:off x="3598847" y="2048571"/>
              <a:ext cx="1989397" cy="30854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02" h="20924" extrusionOk="0">
                  <a:moveTo>
                    <a:pt x="0" y="78"/>
                  </a:moveTo>
                  <a:lnTo>
                    <a:pt x="0" y="78"/>
                  </a:lnTo>
                  <a:cubicBezTo>
                    <a:pt x="10409" y="-676"/>
                    <a:pt x="19803" y="4108"/>
                    <a:pt x="20982" y="10763"/>
                  </a:cubicBezTo>
                  <a:cubicBezTo>
                    <a:pt x="21600" y="14254"/>
                    <a:pt x="19820" y="17744"/>
                    <a:pt x="16103" y="20331"/>
                  </a:cubicBezTo>
                  <a:lnTo>
                    <a:pt x="16958" y="20924"/>
                  </a:lnTo>
                  <a:lnTo>
                    <a:pt x="14353" y="20595"/>
                  </a:lnTo>
                  <a:lnTo>
                    <a:pt x="13957" y="18844"/>
                  </a:lnTo>
                  <a:lnTo>
                    <a:pt x="14812" y="19437"/>
                  </a:lnTo>
                  <a:cubicBezTo>
                    <a:pt x="21126" y="14960"/>
                    <a:pt x="20568" y="8059"/>
                    <a:pt x="13567" y="4022"/>
                  </a:cubicBezTo>
                  <a:cubicBezTo>
                    <a:pt x="9935" y="1928"/>
                    <a:pt x="5073" y="931"/>
                    <a:pt x="213" y="1283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2" name="形状"/>
            <p:cNvSpPr/>
            <p:nvPr/>
          </p:nvSpPr>
          <p:spPr>
            <a:xfrm>
              <a:off x="0" y="1415150"/>
              <a:ext cx="956348" cy="14202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41" y="0"/>
                  </a:moveTo>
                  <a:lnTo>
                    <a:pt x="21600" y="2509"/>
                  </a:lnTo>
                  <a:lnTo>
                    <a:pt x="21600" y="2509"/>
                  </a:lnTo>
                  <a:cubicBezTo>
                    <a:pt x="11798" y="5271"/>
                    <a:pt x="5742" y="11963"/>
                    <a:pt x="6593" y="19095"/>
                  </a:cubicBezTo>
                  <a:lnTo>
                    <a:pt x="9206" y="18710"/>
                  </a:lnTo>
                  <a:lnTo>
                    <a:pt x="5109" y="21600"/>
                  </a:lnTo>
                  <a:lnTo>
                    <a:pt x="0" y="20067"/>
                  </a:lnTo>
                  <a:lnTo>
                    <a:pt x="2616" y="19681"/>
                  </a:lnTo>
                  <a:lnTo>
                    <a:pt x="2616" y="19681"/>
                  </a:lnTo>
                  <a:cubicBezTo>
                    <a:pt x="1369" y="11255"/>
                    <a:pt x="8440" y="3268"/>
                    <a:pt x="20041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3" name="形状"/>
            <p:cNvSpPr/>
            <p:nvPr/>
          </p:nvSpPr>
          <p:spPr>
            <a:xfrm>
              <a:off x="1216195" y="196414"/>
              <a:ext cx="556410" cy="11312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82" h="21600" extrusionOk="0">
                  <a:moveTo>
                    <a:pt x="183" y="21600"/>
                  </a:moveTo>
                  <a:lnTo>
                    <a:pt x="183" y="21600"/>
                  </a:lnTo>
                  <a:cubicBezTo>
                    <a:pt x="-1018" y="14315"/>
                    <a:pt x="3721" y="7101"/>
                    <a:pt x="13258" y="1696"/>
                  </a:cubicBezTo>
                  <a:lnTo>
                    <a:pt x="10348" y="0"/>
                  </a:lnTo>
                  <a:lnTo>
                    <a:pt x="19330" y="999"/>
                  </a:lnTo>
                  <a:lnTo>
                    <a:pt x="20582" y="5964"/>
                  </a:lnTo>
                  <a:lnTo>
                    <a:pt x="17674" y="4269"/>
                  </a:lnTo>
                  <a:lnTo>
                    <a:pt x="17674" y="4269"/>
                  </a:lnTo>
                  <a:cubicBezTo>
                    <a:pt x="9688" y="8944"/>
                    <a:pt x="5750" y="15100"/>
                    <a:pt x="6774" y="21311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" name="文本框 15"/>
          <p:cNvSpPr txBox="1"/>
          <p:nvPr/>
        </p:nvSpPr>
        <p:spPr>
          <a:xfrm>
            <a:off x="2213125" y="700742"/>
            <a:ext cx="776574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800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解决方案2.0</a:t>
            </a:r>
          </a:p>
        </p:txBody>
      </p:sp>
      <p:sp>
        <p:nvSpPr>
          <p:cNvPr id="771" name="直接连接符 18"/>
          <p:cNvSpPr/>
          <p:nvPr/>
        </p:nvSpPr>
        <p:spPr>
          <a:xfrm>
            <a:off x="1970908" y="1223962"/>
            <a:ext cx="8250185" cy="1"/>
          </a:xfrm>
          <a:prstGeom prst="line">
            <a:avLst/>
          </a:prstGeom>
          <a:ln w="6350">
            <a:solidFill>
              <a:srgbClr val="FFAF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73" name="文本框 10"/>
          <p:cNvSpPr txBox="1"/>
          <p:nvPr/>
        </p:nvSpPr>
        <p:spPr>
          <a:xfrm>
            <a:off x="4774741" y="1368696"/>
            <a:ext cx="2478392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PVR</a:t>
            </a:r>
          </a:p>
        </p:txBody>
      </p:sp>
      <p:sp>
        <p:nvSpPr>
          <p:cNvPr id="774" name="文本框 11"/>
          <p:cNvSpPr txBox="1"/>
          <p:nvPr/>
        </p:nvSpPr>
        <p:spPr>
          <a:xfrm>
            <a:off x="1666107" y="1830804"/>
            <a:ext cx="3867185" cy="4980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marL="285750" indent="-285750">
              <a:buSzPct val="100000"/>
              <a:buFont typeface="Arial"/>
              <a:buChar char="•"/>
              <a:defRPr sz="16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GPU纹理</a:t>
            </a:r>
          </a:p>
          <a:p>
            <a:pPr>
              <a:defRPr sz="16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  <a:p>
            <a:pPr marL="285750" indent="-285750">
              <a:buSzPct val="100000"/>
              <a:buFont typeface="Arial"/>
              <a:buChar char="•"/>
              <a:defRPr sz="16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多种像素格式</a:t>
            </a:r>
          </a:p>
          <a:p>
            <a:pPr>
              <a:defRPr sz="16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  <a:p>
            <a:pPr marL="742950" lvl="1" indent="-285750">
              <a:buSzPct val="100000"/>
              <a:buFont typeface="Arial"/>
              <a:buChar char="•"/>
              <a:defRPr sz="16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RGBA8888  内存占用100%</a:t>
            </a:r>
          </a:p>
          <a:p>
            <a:pPr marL="742950" lvl="1" indent="-285750">
              <a:buSzPct val="100000"/>
              <a:buFont typeface="Arial"/>
              <a:buChar char="•"/>
              <a:defRPr sz="16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RGBA4444  内存占用50%</a:t>
            </a:r>
          </a:p>
          <a:p>
            <a:pPr marL="742950" lvl="1" indent="-285750">
              <a:buSzPct val="100000"/>
              <a:buFont typeface="Arial"/>
              <a:buChar char="•"/>
              <a:defRPr sz="16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RGBA5551  内存占用50%</a:t>
            </a:r>
          </a:p>
          <a:p>
            <a:pPr marL="742950" lvl="1" indent="-285750">
              <a:buSzPct val="100000"/>
              <a:buFont typeface="Arial"/>
              <a:buChar char="•"/>
              <a:defRPr sz="16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  <a:p>
            <a:pPr marL="742950" lvl="1" indent="-285750">
              <a:buSzPct val="100000"/>
              <a:buFont typeface="Arial"/>
              <a:buChar char="•"/>
              <a:defRPr sz="16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RGB888      内存占用100%</a:t>
            </a:r>
          </a:p>
          <a:p>
            <a:pPr marL="742950" lvl="1" indent="-285750">
              <a:buSzPct val="100000"/>
              <a:buFont typeface="Arial"/>
              <a:buChar char="•"/>
              <a:defRPr sz="16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RGB565      内存占用67%</a:t>
            </a:r>
          </a:p>
          <a:p>
            <a:pPr marL="742950" lvl="1" indent="-285750">
              <a:buSzPct val="100000"/>
              <a:buFont typeface="Arial"/>
              <a:buChar char="•"/>
              <a:defRPr sz="16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  <a:p>
            <a:pPr marL="742950" lvl="1" indent="-285750">
              <a:buSzPct val="100000"/>
              <a:buFont typeface="Arial"/>
              <a:buChar char="•"/>
              <a:defRPr sz="16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A8              内存占用25%</a:t>
            </a:r>
          </a:p>
          <a:p>
            <a:pPr marL="742950" lvl="1" indent="-285750">
              <a:buSzPct val="100000"/>
              <a:buFont typeface="Arial"/>
              <a:buChar char="•"/>
              <a:defRPr sz="16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  <a:p>
            <a:pPr marL="742950" lvl="1" indent="-285750">
              <a:buSzPct val="100000"/>
              <a:buFont typeface="Arial"/>
              <a:buChar char="•"/>
              <a:defRPr sz="16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ETC1</a:t>
            </a:r>
          </a:p>
          <a:p>
            <a:pPr marL="742950" lvl="1" indent="-285750">
              <a:buSzPct val="100000"/>
              <a:buFont typeface="Arial"/>
              <a:buChar char="•"/>
              <a:defRPr sz="16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  <a:p>
            <a:pPr marL="742950" lvl="1" indent="-285750">
              <a:buSzPct val="100000"/>
              <a:buFont typeface="Arial"/>
              <a:buChar char="•"/>
              <a:defRPr sz="16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DXT</a:t>
            </a:r>
          </a:p>
          <a:p>
            <a:pPr lvl="1">
              <a:defRPr sz="16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  <a:p>
            <a:pPr marL="742950" lvl="1" indent="-285750">
              <a:buSzPct val="100000"/>
              <a:buFont typeface="Arial"/>
              <a:buChar char="•"/>
              <a:defRPr sz="16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</p:txBody>
      </p:sp>
      <p:sp>
        <p:nvSpPr>
          <p:cNvPr id="775" name="文本框 12"/>
          <p:cNvSpPr txBox="1"/>
          <p:nvPr/>
        </p:nvSpPr>
        <p:spPr>
          <a:xfrm>
            <a:off x="5745736" y="1830360"/>
            <a:ext cx="3867185" cy="4866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marL="285750" indent="-28575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  <a:p>
            <a:pPr marL="285750" indent="-28575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PVRTCI 4 </a:t>
            </a:r>
          </a:p>
          <a:p>
            <a:pPr lvl="1"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iOS设备100%覆盖</a:t>
            </a:r>
          </a:p>
          <a:p>
            <a:pPr lvl="1"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支持透明通道</a:t>
            </a:r>
          </a:p>
          <a:p>
            <a:pPr lvl="1"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高压缩比 12.5% </a:t>
            </a:r>
          </a:p>
          <a:p>
            <a:pPr lvl="1"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超高加载速度</a:t>
            </a:r>
          </a:p>
          <a:p>
            <a:pPr lvl="1"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效果稍差</a:t>
            </a:r>
          </a:p>
          <a:p>
            <a:pPr marL="285750" indent="-28575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  <a:p>
            <a:pPr marL="285750" indent="-28575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PVRTCI 2</a:t>
            </a:r>
          </a:p>
          <a:p>
            <a:pPr lvl="1"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质量极差</a:t>
            </a:r>
          </a:p>
          <a:p>
            <a:pPr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       </a:t>
            </a:r>
          </a:p>
          <a:p>
            <a:pPr marL="285750" indent="-28575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PVRTCII 4   内存占用12.5%</a:t>
            </a:r>
          </a:p>
          <a:p>
            <a:pPr lvl="1"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几乎没有设备支持</a:t>
            </a:r>
          </a:p>
          <a:p>
            <a:pPr marL="742950" lvl="1" indent="-28575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  <a:p>
            <a:pPr marL="742950" lvl="1" indent="-28575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</p:txBody>
      </p:sp>
      <p:graphicFrame>
        <p:nvGraphicFramePr>
          <p:cNvPr id="776" name="表格 4"/>
          <p:cNvGraphicFramePr/>
          <p:nvPr/>
        </p:nvGraphicFramePr>
        <p:xfrm>
          <a:off x="8627467" y="5469380"/>
          <a:ext cx="1593625" cy="1165012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7847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88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1253"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内存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2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外存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5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效率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6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展现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10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777" name="表格 13"/>
          <p:cNvGraphicFramePr/>
          <p:nvPr/>
        </p:nvGraphicFramePr>
        <p:xfrm>
          <a:off x="10397652" y="5469380"/>
          <a:ext cx="1593625" cy="1165012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7847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88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1253"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内存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7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外存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7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效率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8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展现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6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78" name="文本框 14"/>
          <p:cNvSpPr txBox="1"/>
          <p:nvPr/>
        </p:nvSpPr>
        <p:spPr>
          <a:xfrm>
            <a:off x="8185084" y="5047579"/>
            <a:ext cx="2478392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PVR8888</a:t>
            </a:r>
          </a:p>
        </p:txBody>
      </p:sp>
      <p:sp>
        <p:nvSpPr>
          <p:cNvPr id="779" name="文本框 17"/>
          <p:cNvSpPr txBox="1"/>
          <p:nvPr/>
        </p:nvSpPr>
        <p:spPr>
          <a:xfrm>
            <a:off x="9946240" y="5047579"/>
            <a:ext cx="2478392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PVRTC4</a:t>
            </a:r>
          </a:p>
        </p:txBody>
      </p:sp>
    </p:spTree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" name="文本框 15"/>
          <p:cNvSpPr txBox="1"/>
          <p:nvPr/>
        </p:nvSpPr>
        <p:spPr>
          <a:xfrm>
            <a:off x="2213125" y="700742"/>
            <a:ext cx="776574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800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解决方案2.0</a:t>
            </a:r>
          </a:p>
        </p:txBody>
      </p:sp>
      <p:sp>
        <p:nvSpPr>
          <p:cNvPr id="783" name="直接连接符 18"/>
          <p:cNvSpPr/>
          <p:nvPr/>
        </p:nvSpPr>
        <p:spPr>
          <a:xfrm>
            <a:off x="1970908" y="1223962"/>
            <a:ext cx="8250185" cy="1"/>
          </a:xfrm>
          <a:prstGeom prst="line">
            <a:avLst/>
          </a:prstGeom>
          <a:ln w="6350">
            <a:solidFill>
              <a:srgbClr val="FFAF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85" name="文本框 7"/>
          <p:cNvSpPr txBox="1"/>
          <p:nvPr/>
        </p:nvSpPr>
        <p:spPr>
          <a:xfrm>
            <a:off x="4856803" y="1309774"/>
            <a:ext cx="2478392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PVRTC4</a:t>
            </a:r>
          </a:p>
        </p:txBody>
      </p:sp>
      <p:pic>
        <p:nvPicPr>
          <p:cNvPr id="786" name="图片 2" descr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9979" y="1771438"/>
            <a:ext cx="7592037" cy="48985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" name="文本框 15"/>
          <p:cNvSpPr txBox="1"/>
          <p:nvPr/>
        </p:nvSpPr>
        <p:spPr>
          <a:xfrm>
            <a:off x="2213125" y="700742"/>
            <a:ext cx="776574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800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解决方案2.0</a:t>
            </a:r>
          </a:p>
        </p:txBody>
      </p:sp>
      <p:sp>
        <p:nvSpPr>
          <p:cNvPr id="792" name="直接连接符 18"/>
          <p:cNvSpPr/>
          <p:nvPr/>
        </p:nvSpPr>
        <p:spPr>
          <a:xfrm>
            <a:off x="1970908" y="1223962"/>
            <a:ext cx="8250185" cy="1"/>
          </a:xfrm>
          <a:prstGeom prst="line">
            <a:avLst/>
          </a:prstGeom>
          <a:ln w="6350">
            <a:solidFill>
              <a:srgbClr val="FFAF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94" name="文本框 7"/>
          <p:cNvSpPr txBox="1"/>
          <p:nvPr/>
        </p:nvSpPr>
        <p:spPr>
          <a:xfrm>
            <a:off x="4856803" y="1309774"/>
            <a:ext cx="2478392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PVRTC4</a:t>
            </a:r>
          </a:p>
        </p:txBody>
      </p:sp>
      <p:sp>
        <p:nvSpPr>
          <p:cNvPr id="795" name="文本框 8"/>
          <p:cNvSpPr txBox="1"/>
          <p:nvPr/>
        </p:nvSpPr>
        <p:spPr>
          <a:xfrm>
            <a:off x="1336431" y="3254718"/>
            <a:ext cx="3075550" cy="8280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RGBA8888 x  4x4 512bits</a:t>
            </a:r>
          </a:p>
        </p:txBody>
      </p:sp>
      <p:sp>
        <p:nvSpPr>
          <p:cNvPr id="796" name="文本框 9"/>
          <p:cNvSpPr txBox="1"/>
          <p:nvPr/>
        </p:nvSpPr>
        <p:spPr>
          <a:xfrm>
            <a:off x="5972940" y="2931553"/>
            <a:ext cx="4248154" cy="171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透明否                   1bit</a:t>
            </a:r>
          </a:p>
          <a:p>
            <a:pPr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调制因子 x 16       32bits</a:t>
            </a:r>
          </a:p>
          <a:p>
            <a:pPr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颜色                      31bits</a:t>
            </a:r>
          </a:p>
          <a:p>
            <a:pPr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                             64bits</a:t>
            </a:r>
          </a:p>
        </p:txBody>
      </p:sp>
      <p:sp>
        <p:nvSpPr>
          <p:cNvPr id="797" name="文本框 10"/>
          <p:cNvSpPr txBox="1"/>
          <p:nvPr/>
        </p:nvSpPr>
        <p:spPr>
          <a:xfrm>
            <a:off x="9137747" y="5794247"/>
            <a:ext cx="2478392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00B0F0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12.5%</a:t>
            </a:r>
          </a:p>
        </p:txBody>
      </p:sp>
    </p:spTree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文本框 15"/>
          <p:cNvSpPr txBox="1"/>
          <p:nvPr/>
        </p:nvSpPr>
        <p:spPr>
          <a:xfrm>
            <a:off x="2213125" y="700742"/>
            <a:ext cx="776574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800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解决方案2.0</a:t>
            </a:r>
          </a:p>
        </p:txBody>
      </p:sp>
      <p:sp>
        <p:nvSpPr>
          <p:cNvPr id="803" name="直接连接符 18"/>
          <p:cNvSpPr/>
          <p:nvPr/>
        </p:nvSpPr>
        <p:spPr>
          <a:xfrm>
            <a:off x="1970908" y="1223962"/>
            <a:ext cx="8250185" cy="1"/>
          </a:xfrm>
          <a:prstGeom prst="line">
            <a:avLst/>
          </a:prstGeom>
          <a:ln w="6350">
            <a:solidFill>
              <a:srgbClr val="FFAF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05" name="文本框 7"/>
          <p:cNvSpPr txBox="1"/>
          <p:nvPr/>
        </p:nvSpPr>
        <p:spPr>
          <a:xfrm>
            <a:off x="4856803" y="1309774"/>
            <a:ext cx="2478392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PVRTC4</a:t>
            </a:r>
          </a:p>
        </p:txBody>
      </p:sp>
      <p:pic>
        <p:nvPicPr>
          <p:cNvPr id="806" name="图片 1" descr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9349" y="1830360"/>
            <a:ext cx="7409525" cy="3457144"/>
          </a:xfrm>
          <a:prstGeom prst="rect">
            <a:avLst/>
          </a:prstGeom>
          <a:ln w="12700">
            <a:miter lim="400000"/>
          </a:ln>
        </p:spPr>
      </p:pic>
      <p:sp>
        <p:nvSpPr>
          <p:cNvPr id="807" name="矩形 10"/>
          <p:cNvSpPr txBox="1"/>
          <p:nvPr/>
        </p:nvSpPr>
        <p:spPr>
          <a:xfrm>
            <a:off x="3030421" y="5577749"/>
            <a:ext cx="2041962" cy="955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2800">
                <a:solidFill>
                  <a:srgbClr val="FF0000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R  </a:t>
            </a:r>
            <a:r>
              <a:rPr>
                <a:solidFill>
                  <a:srgbClr val="00CC00"/>
                </a:solidFill>
              </a:rPr>
              <a:t>G  </a:t>
            </a:r>
            <a:r>
              <a:rPr>
                <a:solidFill>
                  <a:srgbClr val="00B0F0"/>
                </a:solidFill>
              </a:rPr>
              <a:t>B  </a:t>
            </a:r>
            <a:r>
              <a:rPr>
                <a:solidFill>
                  <a:srgbClr val="FFFFFF"/>
                </a:solidFill>
              </a:rPr>
              <a:t>A</a:t>
            </a:r>
          </a:p>
          <a:p>
            <a:pPr>
              <a:defRPr sz="2800">
                <a:solidFill>
                  <a:srgbClr val="FF0000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8   </a:t>
            </a:r>
            <a:r>
              <a:rPr>
                <a:solidFill>
                  <a:srgbClr val="00CC00"/>
                </a:solidFill>
              </a:rPr>
              <a:t>8  </a:t>
            </a:r>
            <a:r>
              <a:rPr>
                <a:solidFill>
                  <a:srgbClr val="00B0F0"/>
                </a:solidFill>
              </a:rPr>
              <a:t>7  </a:t>
            </a:r>
            <a:r>
              <a:rPr>
                <a:solidFill>
                  <a:srgbClr val="FFFFFF"/>
                </a:solidFill>
              </a:rPr>
              <a:t>6</a:t>
            </a:r>
          </a:p>
        </p:txBody>
      </p:sp>
      <p:sp>
        <p:nvSpPr>
          <p:cNvPr id="808" name="矩形 11"/>
          <p:cNvSpPr txBox="1"/>
          <p:nvPr/>
        </p:nvSpPr>
        <p:spPr>
          <a:xfrm>
            <a:off x="7501452" y="5596237"/>
            <a:ext cx="2041962" cy="955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2800">
                <a:solidFill>
                  <a:srgbClr val="FF0000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R   </a:t>
            </a:r>
            <a:r>
              <a:rPr>
                <a:solidFill>
                  <a:srgbClr val="00CC00"/>
                </a:solidFill>
              </a:rPr>
              <a:t>G   </a:t>
            </a:r>
            <a:r>
              <a:rPr>
                <a:solidFill>
                  <a:srgbClr val="00B0F0"/>
                </a:solidFill>
              </a:rPr>
              <a:t>B  </a:t>
            </a:r>
            <a:r>
              <a:rPr>
                <a:solidFill>
                  <a:srgbClr val="FFFFFF"/>
                </a:solidFill>
              </a:rPr>
              <a:t>A</a:t>
            </a:r>
          </a:p>
          <a:p>
            <a:pPr>
              <a:defRPr sz="2800">
                <a:solidFill>
                  <a:srgbClr val="FF0000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10 </a:t>
            </a:r>
            <a:r>
              <a:rPr>
                <a:solidFill>
                  <a:srgbClr val="00CC00"/>
                </a:solidFill>
              </a:rPr>
              <a:t>10  </a:t>
            </a:r>
            <a:r>
              <a:rPr>
                <a:solidFill>
                  <a:srgbClr val="00B0F0"/>
                </a:solidFill>
              </a:rPr>
              <a:t>9  </a:t>
            </a:r>
            <a:r>
              <a:rPr>
                <a:solidFill>
                  <a:srgbClr val="FFFFFF"/>
                </a:solidFill>
              </a:rPr>
              <a:t>0</a:t>
            </a:r>
          </a:p>
        </p:txBody>
      </p:sp>
    </p:spTree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文本框 15"/>
          <p:cNvSpPr txBox="1"/>
          <p:nvPr/>
        </p:nvSpPr>
        <p:spPr>
          <a:xfrm>
            <a:off x="2213125" y="700742"/>
            <a:ext cx="776574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800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解决方案2.0</a:t>
            </a:r>
          </a:p>
        </p:txBody>
      </p:sp>
      <p:sp>
        <p:nvSpPr>
          <p:cNvPr id="812" name="直接连接符 18"/>
          <p:cNvSpPr/>
          <p:nvPr/>
        </p:nvSpPr>
        <p:spPr>
          <a:xfrm>
            <a:off x="1970908" y="1223962"/>
            <a:ext cx="8250185" cy="1"/>
          </a:xfrm>
          <a:prstGeom prst="line">
            <a:avLst/>
          </a:prstGeom>
          <a:ln w="6350">
            <a:solidFill>
              <a:srgbClr val="FFAF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14" name="文本框 10"/>
          <p:cNvSpPr txBox="1"/>
          <p:nvPr/>
        </p:nvSpPr>
        <p:spPr>
          <a:xfrm>
            <a:off x="587878" y="5026368"/>
            <a:ext cx="2478391" cy="8280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RGB888 x  4x4 384bits</a:t>
            </a:r>
          </a:p>
        </p:txBody>
      </p:sp>
      <p:pic>
        <p:nvPicPr>
          <p:cNvPr id="815" name="图片 19" descr="图片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356" y="1771438"/>
            <a:ext cx="5796642" cy="2318658"/>
          </a:xfrm>
          <a:prstGeom prst="rect">
            <a:avLst/>
          </a:prstGeom>
          <a:ln w="12700">
            <a:miter lim="400000"/>
          </a:ln>
        </p:spPr>
      </p:pic>
      <p:sp>
        <p:nvSpPr>
          <p:cNvPr id="816" name="文本框 7"/>
          <p:cNvSpPr txBox="1"/>
          <p:nvPr/>
        </p:nvSpPr>
        <p:spPr>
          <a:xfrm>
            <a:off x="4856803" y="1309774"/>
            <a:ext cx="2478392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ETC1</a:t>
            </a:r>
          </a:p>
        </p:txBody>
      </p:sp>
      <p:sp>
        <p:nvSpPr>
          <p:cNvPr id="817" name="文本框 9"/>
          <p:cNvSpPr txBox="1"/>
          <p:nvPr/>
        </p:nvSpPr>
        <p:spPr>
          <a:xfrm>
            <a:off x="4130037" y="4437831"/>
            <a:ext cx="4248154" cy="2504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RGB444 x  2        24bits</a:t>
            </a:r>
          </a:p>
          <a:p>
            <a:pPr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标记位                  1bit</a:t>
            </a:r>
          </a:p>
          <a:p>
            <a:pPr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横向还是竖向        1bit</a:t>
            </a:r>
          </a:p>
          <a:p>
            <a:pPr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列号 x 2                6bits</a:t>
            </a:r>
          </a:p>
          <a:p>
            <a:pPr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像素行号 x 16       32bits</a:t>
            </a:r>
          </a:p>
          <a:p>
            <a:pPr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                             64bits</a:t>
            </a:r>
          </a:p>
        </p:txBody>
      </p:sp>
      <p:graphicFrame>
        <p:nvGraphicFramePr>
          <p:cNvPr id="818" name="表格 1"/>
          <p:cNvGraphicFramePr/>
          <p:nvPr/>
        </p:nvGraphicFramePr>
        <p:xfrm>
          <a:off x="6900864" y="2225051"/>
          <a:ext cx="4506280" cy="1562100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5632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32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32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32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632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6328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6328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6328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0</a:t>
                      </a:r>
                    </a:p>
                  </a:txBody>
                  <a:tcPr marL="19050" marR="19050" marT="19050" marB="19050" anchor="ctr" horzOverflow="overflow">
                    <a:lnL>
                      <a:solidFill>
                        <a:srgbClr val="FFFFFF"/>
                      </a:solidFill>
                    </a:lnL>
                    <a:lnR>
                      <a:solidFill>
                        <a:srgbClr val="FFFFFF"/>
                      </a:solidFill>
                    </a:lnR>
                    <a:lnT>
                      <a:solidFill>
                        <a:srgbClr val="FFFFFF"/>
                      </a:solidFill>
                    </a:lnT>
                    <a:lnB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1</a:t>
                      </a:r>
                    </a:p>
                  </a:txBody>
                  <a:tcPr marL="19050" marR="19050" marT="19050" marB="19050" anchor="ctr" horzOverflow="overflow">
                    <a:lnL>
                      <a:solidFill>
                        <a:srgbClr val="FFFFFF"/>
                      </a:solidFill>
                    </a:lnL>
                    <a:lnR>
                      <a:solidFill>
                        <a:srgbClr val="FFFFFF"/>
                      </a:solidFill>
                    </a:lnR>
                    <a:lnT>
                      <a:solidFill>
                        <a:srgbClr val="FFFFFF"/>
                      </a:solidFill>
                    </a:lnT>
                    <a:lnB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2</a:t>
                      </a:r>
                    </a:p>
                  </a:txBody>
                  <a:tcPr marL="19050" marR="19050" marT="19050" marB="19050" anchor="ctr" horzOverflow="overflow">
                    <a:lnL>
                      <a:solidFill>
                        <a:srgbClr val="FFFFFF"/>
                      </a:solidFill>
                    </a:lnL>
                    <a:lnR>
                      <a:solidFill>
                        <a:srgbClr val="FFFFFF"/>
                      </a:solidFill>
                    </a:lnR>
                    <a:lnT>
                      <a:solidFill>
                        <a:srgbClr val="FFFFFF"/>
                      </a:solidFill>
                    </a:lnT>
                    <a:lnB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3</a:t>
                      </a:r>
                    </a:p>
                  </a:txBody>
                  <a:tcPr marL="19050" marR="19050" marT="19050" marB="19050" anchor="ctr" horzOverflow="overflow">
                    <a:lnL>
                      <a:solidFill>
                        <a:srgbClr val="FFFFFF"/>
                      </a:solidFill>
                    </a:lnL>
                    <a:lnR>
                      <a:solidFill>
                        <a:srgbClr val="FFFFFF"/>
                      </a:solidFill>
                    </a:lnR>
                    <a:lnT>
                      <a:solidFill>
                        <a:srgbClr val="FFFFFF"/>
                      </a:solidFill>
                    </a:lnT>
                    <a:lnB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4</a:t>
                      </a:r>
                    </a:p>
                  </a:txBody>
                  <a:tcPr marL="19050" marR="19050" marT="19050" marB="19050" anchor="ctr" horzOverflow="overflow">
                    <a:lnL>
                      <a:solidFill>
                        <a:srgbClr val="FFFFFF"/>
                      </a:solidFill>
                    </a:lnL>
                    <a:lnR>
                      <a:solidFill>
                        <a:srgbClr val="FFFFFF"/>
                      </a:solidFill>
                    </a:lnR>
                    <a:lnT>
                      <a:solidFill>
                        <a:srgbClr val="FFFFFF"/>
                      </a:solidFill>
                    </a:lnT>
                    <a:lnB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5</a:t>
                      </a:r>
                    </a:p>
                  </a:txBody>
                  <a:tcPr marL="19050" marR="19050" marT="19050" marB="19050" anchor="ctr" horzOverflow="overflow">
                    <a:lnL>
                      <a:solidFill>
                        <a:srgbClr val="FFFFFF"/>
                      </a:solidFill>
                    </a:lnL>
                    <a:lnR>
                      <a:solidFill>
                        <a:srgbClr val="FFFFFF"/>
                      </a:solidFill>
                    </a:lnR>
                    <a:lnT>
                      <a:solidFill>
                        <a:srgbClr val="FFFFFF"/>
                      </a:solidFill>
                    </a:lnT>
                    <a:lnB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6</a:t>
                      </a:r>
                    </a:p>
                  </a:txBody>
                  <a:tcPr marL="19050" marR="19050" marT="19050" marB="19050" anchor="ctr" horzOverflow="overflow">
                    <a:lnL>
                      <a:solidFill>
                        <a:srgbClr val="FFFFFF"/>
                      </a:solidFill>
                    </a:lnL>
                    <a:lnR>
                      <a:solidFill>
                        <a:srgbClr val="FFFFFF"/>
                      </a:solidFill>
                    </a:lnR>
                    <a:lnT>
                      <a:solidFill>
                        <a:srgbClr val="FFFFFF"/>
                      </a:solidFill>
                    </a:lnT>
                    <a:lnB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7</a:t>
                      </a:r>
                    </a:p>
                  </a:txBody>
                  <a:tcPr marL="19050" marR="19050" marT="19050" marB="19050" anchor="ctr" horzOverflow="overflow">
                    <a:lnL>
                      <a:solidFill>
                        <a:srgbClr val="FFFFFF"/>
                      </a:solidFill>
                    </a:lnL>
                    <a:lnR>
                      <a:solidFill>
                        <a:srgbClr val="FFFFFF"/>
                      </a:solidFill>
                    </a:lnR>
                    <a:lnT>
                      <a:solidFill>
                        <a:srgbClr val="FFFFFF"/>
                      </a:solidFill>
                    </a:lnT>
                    <a:lnB>
                      <a:solidFill>
                        <a:srgbClr val="FFFFFF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-8</a:t>
                      </a:r>
                    </a:p>
                  </a:txBody>
                  <a:tcPr marL="19050" marR="19050" marT="19050" marB="19050" anchor="ctr" horzOverflow="overflow">
                    <a:lnL>
                      <a:solidFill>
                        <a:srgbClr val="FFFFFF"/>
                      </a:solidFill>
                    </a:lnL>
                    <a:lnR>
                      <a:solidFill>
                        <a:srgbClr val="FFFFFF"/>
                      </a:solidFill>
                    </a:lnR>
                    <a:lnT>
                      <a:solidFill>
                        <a:srgbClr val="FFFFFF"/>
                      </a:solidFill>
                    </a:lnT>
                    <a:lnB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-17</a:t>
                      </a:r>
                    </a:p>
                  </a:txBody>
                  <a:tcPr marL="19050" marR="19050" marT="19050" marB="19050" anchor="ctr" horzOverflow="overflow">
                    <a:lnL>
                      <a:solidFill>
                        <a:srgbClr val="FFFFFF"/>
                      </a:solidFill>
                    </a:lnL>
                    <a:lnR>
                      <a:solidFill>
                        <a:srgbClr val="FFFFFF"/>
                      </a:solidFill>
                    </a:lnR>
                    <a:lnT>
                      <a:solidFill>
                        <a:srgbClr val="FFFFFF"/>
                      </a:solidFill>
                    </a:lnT>
                    <a:lnB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-29</a:t>
                      </a:r>
                    </a:p>
                  </a:txBody>
                  <a:tcPr marL="19050" marR="19050" marT="19050" marB="19050" anchor="ctr" horzOverflow="overflow">
                    <a:lnL>
                      <a:solidFill>
                        <a:srgbClr val="FFFFFF"/>
                      </a:solidFill>
                    </a:lnL>
                    <a:lnR>
                      <a:solidFill>
                        <a:srgbClr val="FFFFFF"/>
                      </a:solidFill>
                    </a:lnR>
                    <a:lnT>
                      <a:solidFill>
                        <a:srgbClr val="FFFFFF"/>
                      </a:solidFill>
                    </a:lnT>
                    <a:lnB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-42</a:t>
                      </a:r>
                    </a:p>
                  </a:txBody>
                  <a:tcPr marL="19050" marR="19050" marT="19050" marB="19050" anchor="ctr" horzOverflow="overflow">
                    <a:lnL>
                      <a:solidFill>
                        <a:srgbClr val="FFFFFF"/>
                      </a:solidFill>
                    </a:lnL>
                    <a:lnR>
                      <a:solidFill>
                        <a:srgbClr val="FFFFFF"/>
                      </a:solidFill>
                    </a:lnR>
                    <a:lnT>
                      <a:solidFill>
                        <a:srgbClr val="FFFFFF"/>
                      </a:solidFill>
                    </a:lnT>
                    <a:lnB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-60</a:t>
                      </a:r>
                    </a:p>
                  </a:txBody>
                  <a:tcPr marL="19050" marR="19050" marT="19050" marB="19050" anchor="ctr" horzOverflow="overflow">
                    <a:lnL>
                      <a:solidFill>
                        <a:srgbClr val="FFFFFF"/>
                      </a:solidFill>
                    </a:lnL>
                    <a:lnR>
                      <a:solidFill>
                        <a:srgbClr val="FFFFFF"/>
                      </a:solidFill>
                    </a:lnR>
                    <a:lnT>
                      <a:solidFill>
                        <a:srgbClr val="FFFFFF"/>
                      </a:solidFill>
                    </a:lnT>
                    <a:lnB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-80</a:t>
                      </a:r>
                    </a:p>
                  </a:txBody>
                  <a:tcPr marL="19050" marR="19050" marT="19050" marB="19050" anchor="ctr" horzOverflow="overflow">
                    <a:lnL>
                      <a:solidFill>
                        <a:srgbClr val="FFFFFF"/>
                      </a:solidFill>
                    </a:lnL>
                    <a:lnR>
                      <a:solidFill>
                        <a:srgbClr val="FFFFFF"/>
                      </a:solidFill>
                    </a:lnR>
                    <a:lnT>
                      <a:solidFill>
                        <a:srgbClr val="FFFFFF"/>
                      </a:solidFill>
                    </a:lnT>
                    <a:lnB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-106</a:t>
                      </a:r>
                    </a:p>
                  </a:txBody>
                  <a:tcPr marL="19050" marR="19050" marT="19050" marB="19050" anchor="ctr" horzOverflow="overflow">
                    <a:lnL>
                      <a:solidFill>
                        <a:srgbClr val="FFFFFF"/>
                      </a:solidFill>
                    </a:lnL>
                    <a:lnR>
                      <a:solidFill>
                        <a:srgbClr val="FFFFFF"/>
                      </a:solidFill>
                    </a:lnR>
                    <a:lnT>
                      <a:solidFill>
                        <a:srgbClr val="FFFFFF"/>
                      </a:solidFill>
                    </a:lnT>
                    <a:lnB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-183</a:t>
                      </a:r>
                    </a:p>
                  </a:txBody>
                  <a:tcPr marL="19050" marR="19050" marT="19050" marB="19050" anchor="ctr" horzOverflow="overflow">
                    <a:lnL>
                      <a:solidFill>
                        <a:srgbClr val="FFFFFF"/>
                      </a:solidFill>
                    </a:lnL>
                    <a:lnR>
                      <a:solidFill>
                        <a:srgbClr val="FFFFFF"/>
                      </a:solidFill>
                    </a:lnR>
                    <a:lnT>
                      <a:solidFill>
                        <a:srgbClr val="FFFFFF"/>
                      </a:solidFill>
                    </a:lnT>
                    <a:lnB>
                      <a:solidFill>
                        <a:srgbClr val="FFFFFF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-2</a:t>
                      </a:r>
                    </a:p>
                  </a:txBody>
                  <a:tcPr marL="19050" marR="19050" marT="19050" marB="19050" anchor="ctr" horzOverflow="overflow">
                    <a:lnL>
                      <a:solidFill>
                        <a:srgbClr val="FFFFFF"/>
                      </a:solidFill>
                    </a:lnL>
                    <a:lnR>
                      <a:solidFill>
                        <a:srgbClr val="FFFFFF"/>
                      </a:solidFill>
                    </a:lnR>
                    <a:lnT>
                      <a:solidFill>
                        <a:srgbClr val="FFFFFF"/>
                      </a:solidFill>
                    </a:lnT>
                    <a:lnB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-5</a:t>
                      </a:r>
                    </a:p>
                  </a:txBody>
                  <a:tcPr marL="19050" marR="19050" marT="19050" marB="19050" anchor="ctr" horzOverflow="overflow">
                    <a:lnL>
                      <a:solidFill>
                        <a:srgbClr val="FFFFFF"/>
                      </a:solidFill>
                    </a:lnL>
                    <a:lnR>
                      <a:solidFill>
                        <a:srgbClr val="FFFFFF"/>
                      </a:solidFill>
                    </a:lnR>
                    <a:lnT>
                      <a:solidFill>
                        <a:srgbClr val="FFFFFF"/>
                      </a:solidFill>
                    </a:lnT>
                    <a:lnB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-9</a:t>
                      </a:r>
                    </a:p>
                  </a:txBody>
                  <a:tcPr marL="19050" marR="19050" marT="19050" marB="19050" anchor="ctr" horzOverflow="overflow">
                    <a:lnL>
                      <a:solidFill>
                        <a:srgbClr val="FFFFFF"/>
                      </a:solidFill>
                    </a:lnL>
                    <a:lnR>
                      <a:solidFill>
                        <a:srgbClr val="FFFFFF"/>
                      </a:solidFill>
                    </a:lnR>
                    <a:lnT>
                      <a:solidFill>
                        <a:srgbClr val="FFFFFF"/>
                      </a:solidFill>
                    </a:lnT>
                    <a:lnB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-13</a:t>
                      </a:r>
                    </a:p>
                  </a:txBody>
                  <a:tcPr marL="19050" marR="19050" marT="19050" marB="19050" anchor="ctr" horzOverflow="overflow">
                    <a:lnL>
                      <a:solidFill>
                        <a:srgbClr val="FFFFFF"/>
                      </a:solidFill>
                    </a:lnL>
                    <a:lnR>
                      <a:solidFill>
                        <a:srgbClr val="FFFFFF"/>
                      </a:solidFill>
                    </a:lnR>
                    <a:lnT>
                      <a:solidFill>
                        <a:srgbClr val="FFFFFF"/>
                      </a:solidFill>
                    </a:lnT>
                    <a:lnB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-18</a:t>
                      </a:r>
                    </a:p>
                  </a:txBody>
                  <a:tcPr marL="19050" marR="19050" marT="19050" marB="19050" anchor="ctr" horzOverflow="overflow">
                    <a:lnL>
                      <a:solidFill>
                        <a:srgbClr val="FFFFFF"/>
                      </a:solidFill>
                    </a:lnL>
                    <a:lnR>
                      <a:solidFill>
                        <a:srgbClr val="FFFFFF"/>
                      </a:solidFill>
                    </a:lnR>
                    <a:lnT>
                      <a:solidFill>
                        <a:srgbClr val="FFFFFF"/>
                      </a:solidFill>
                    </a:lnT>
                    <a:lnB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-24</a:t>
                      </a:r>
                    </a:p>
                  </a:txBody>
                  <a:tcPr marL="19050" marR="19050" marT="19050" marB="19050" anchor="ctr" horzOverflow="overflow">
                    <a:lnL>
                      <a:solidFill>
                        <a:srgbClr val="FFFFFF"/>
                      </a:solidFill>
                    </a:lnL>
                    <a:lnR>
                      <a:solidFill>
                        <a:srgbClr val="FFFFFF"/>
                      </a:solidFill>
                    </a:lnR>
                    <a:lnT>
                      <a:solidFill>
                        <a:srgbClr val="FFFFFF"/>
                      </a:solidFill>
                    </a:lnT>
                    <a:lnB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-33</a:t>
                      </a:r>
                    </a:p>
                  </a:txBody>
                  <a:tcPr marL="19050" marR="19050" marT="19050" marB="19050" anchor="ctr" horzOverflow="overflow">
                    <a:lnL>
                      <a:solidFill>
                        <a:srgbClr val="FFFFFF"/>
                      </a:solidFill>
                    </a:lnL>
                    <a:lnR>
                      <a:solidFill>
                        <a:srgbClr val="FFFFFF"/>
                      </a:solidFill>
                    </a:lnR>
                    <a:lnT>
                      <a:solidFill>
                        <a:srgbClr val="FFFFFF"/>
                      </a:solidFill>
                    </a:lnT>
                    <a:lnB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-47</a:t>
                      </a:r>
                    </a:p>
                  </a:txBody>
                  <a:tcPr marL="19050" marR="19050" marT="19050" marB="19050" anchor="ctr" horzOverflow="overflow">
                    <a:lnL>
                      <a:solidFill>
                        <a:srgbClr val="FFFFFF"/>
                      </a:solidFill>
                    </a:lnL>
                    <a:lnR>
                      <a:solidFill>
                        <a:srgbClr val="FFFFFF"/>
                      </a:solidFill>
                    </a:lnR>
                    <a:lnT>
                      <a:solidFill>
                        <a:srgbClr val="FFFFFF"/>
                      </a:solidFill>
                    </a:lnT>
                    <a:lnB>
                      <a:solidFill>
                        <a:srgbClr val="FFFFFF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2</a:t>
                      </a:r>
                    </a:p>
                  </a:txBody>
                  <a:tcPr marL="19050" marR="19050" marT="19050" marB="19050" anchor="ctr" horzOverflow="overflow">
                    <a:lnL>
                      <a:solidFill>
                        <a:srgbClr val="FFFFFF"/>
                      </a:solidFill>
                    </a:lnL>
                    <a:lnR>
                      <a:solidFill>
                        <a:srgbClr val="FFFFFF"/>
                      </a:solidFill>
                    </a:lnR>
                    <a:lnT>
                      <a:solidFill>
                        <a:srgbClr val="FFFFFF"/>
                      </a:solidFill>
                    </a:lnT>
                    <a:lnB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5</a:t>
                      </a:r>
                    </a:p>
                  </a:txBody>
                  <a:tcPr marL="19050" marR="19050" marT="19050" marB="19050" anchor="ctr" horzOverflow="overflow">
                    <a:lnL>
                      <a:solidFill>
                        <a:srgbClr val="FFFFFF"/>
                      </a:solidFill>
                    </a:lnL>
                    <a:lnR>
                      <a:solidFill>
                        <a:srgbClr val="FFFFFF"/>
                      </a:solidFill>
                    </a:lnR>
                    <a:lnT>
                      <a:solidFill>
                        <a:srgbClr val="FFFFFF"/>
                      </a:solidFill>
                    </a:lnT>
                    <a:lnB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9</a:t>
                      </a:r>
                    </a:p>
                  </a:txBody>
                  <a:tcPr marL="19050" marR="19050" marT="19050" marB="19050" anchor="ctr" horzOverflow="overflow">
                    <a:lnL>
                      <a:solidFill>
                        <a:srgbClr val="FFFFFF"/>
                      </a:solidFill>
                    </a:lnL>
                    <a:lnR>
                      <a:solidFill>
                        <a:srgbClr val="FFFFFF"/>
                      </a:solidFill>
                    </a:lnR>
                    <a:lnT>
                      <a:solidFill>
                        <a:srgbClr val="FFFFFF"/>
                      </a:solidFill>
                    </a:lnT>
                    <a:lnB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13</a:t>
                      </a:r>
                    </a:p>
                  </a:txBody>
                  <a:tcPr marL="19050" marR="19050" marT="19050" marB="19050" anchor="ctr" horzOverflow="overflow">
                    <a:lnL>
                      <a:solidFill>
                        <a:srgbClr val="FFFFFF"/>
                      </a:solidFill>
                    </a:lnL>
                    <a:lnR>
                      <a:solidFill>
                        <a:srgbClr val="FFFFFF"/>
                      </a:solidFill>
                    </a:lnR>
                    <a:lnT>
                      <a:solidFill>
                        <a:srgbClr val="FFFFFF"/>
                      </a:solidFill>
                    </a:lnT>
                    <a:lnB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18</a:t>
                      </a:r>
                    </a:p>
                  </a:txBody>
                  <a:tcPr marL="19050" marR="19050" marT="19050" marB="19050" anchor="ctr" horzOverflow="overflow">
                    <a:lnL>
                      <a:solidFill>
                        <a:srgbClr val="FFFFFF"/>
                      </a:solidFill>
                    </a:lnL>
                    <a:lnR>
                      <a:solidFill>
                        <a:srgbClr val="FFFFFF"/>
                      </a:solidFill>
                    </a:lnR>
                    <a:lnT>
                      <a:solidFill>
                        <a:srgbClr val="FFFFFF"/>
                      </a:solidFill>
                    </a:lnT>
                    <a:lnB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24</a:t>
                      </a:r>
                    </a:p>
                  </a:txBody>
                  <a:tcPr marL="19050" marR="19050" marT="19050" marB="19050" anchor="ctr" horzOverflow="overflow">
                    <a:lnL>
                      <a:solidFill>
                        <a:srgbClr val="FFFFFF"/>
                      </a:solidFill>
                    </a:lnL>
                    <a:lnR>
                      <a:solidFill>
                        <a:srgbClr val="FFFFFF"/>
                      </a:solidFill>
                    </a:lnR>
                    <a:lnT>
                      <a:solidFill>
                        <a:srgbClr val="FFFFFF"/>
                      </a:solidFill>
                    </a:lnT>
                    <a:lnB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33</a:t>
                      </a:r>
                    </a:p>
                  </a:txBody>
                  <a:tcPr marL="19050" marR="19050" marT="19050" marB="19050" anchor="ctr" horzOverflow="overflow">
                    <a:lnL>
                      <a:solidFill>
                        <a:srgbClr val="FFFFFF"/>
                      </a:solidFill>
                    </a:lnL>
                    <a:lnR>
                      <a:solidFill>
                        <a:srgbClr val="FFFFFF"/>
                      </a:solidFill>
                    </a:lnR>
                    <a:lnT>
                      <a:solidFill>
                        <a:srgbClr val="FFFFFF"/>
                      </a:solidFill>
                    </a:lnT>
                    <a:lnB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47</a:t>
                      </a:r>
                    </a:p>
                  </a:txBody>
                  <a:tcPr marL="19050" marR="19050" marT="19050" marB="19050" anchor="ctr" horzOverflow="overflow">
                    <a:lnL>
                      <a:solidFill>
                        <a:srgbClr val="FFFFFF"/>
                      </a:solidFill>
                    </a:lnL>
                    <a:lnR>
                      <a:solidFill>
                        <a:srgbClr val="FFFFFF"/>
                      </a:solidFill>
                    </a:lnR>
                    <a:lnT>
                      <a:solidFill>
                        <a:srgbClr val="FFFFFF"/>
                      </a:solidFill>
                    </a:lnT>
                    <a:lnB>
                      <a:solidFill>
                        <a:srgbClr val="FFFFFF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8</a:t>
                      </a:r>
                    </a:p>
                  </a:txBody>
                  <a:tcPr marL="19050" marR="19050" marT="19050" marB="19050" anchor="ctr" horzOverflow="overflow">
                    <a:lnL>
                      <a:solidFill>
                        <a:srgbClr val="FFFFFF"/>
                      </a:solidFill>
                    </a:lnL>
                    <a:lnR>
                      <a:solidFill>
                        <a:srgbClr val="FFFFFF"/>
                      </a:solidFill>
                    </a:lnR>
                    <a:lnT>
                      <a:solidFill>
                        <a:srgbClr val="FFFFFF"/>
                      </a:solidFill>
                    </a:lnT>
                    <a:lnB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17</a:t>
                      </a:r>
                    </a:p>
                  </a:txBody>
                  <a:tcPr marL="19050" marR="19050" marT="19050" marB="19050" anchor="ctr" horzOverflow="overflow">
                    <a:lnL>
                      <a:solidFill>
                        <a:srgbClr val="FFFFFF"/>
                      </a:solidFill>
                    </a:lnL>
                    <a:lnR>
                      <a:solidFill>
                        <a:srgbClr val="FFFFFF"/>
                      </a:solidFill>
                    </a:lnR>
                    <a:lnT>
                      <a:solidFill>
                        <a:srgbClr val="FFFFFF"/>
                      </a:solidFill>
                    </a:lnT>
                    <a:lnB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29</a:t>
                      </a:r>
                    </a:p>
                  </a:txBody>
                  <a:tcPr marL="19050" marR="19050" marT="19050" marB="19050" anchor="ctr" horzOverflow="overflow">
                    <a:lnL>
                      <a:solidFill>
                        <a:srgbClr val="FFFFFF"/>
                      </a:solidFill>
                    </a:lnL>
                    <a:lnR>
                      <a:solidFill>
                        <a:srgbClr val="FFFFFF"/>
                      </a:solidFill>
                    </a:lnR>
                    <a:lnT>
                      <a:solidFill>
                        <a:srgbClr val="FFFFFF"/>
                      </a:solidFill>
                    </a:lnT>
                    <a:lnB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42</a:t>
                      </a:r>
                    </a:p>
                  </a:txBody>
                  <a:tcPr marL="19050" marR="19050" marT="19050" marB="19050" anchor="ctr" horzOverflow="overflow">
                    <a:lnL>
                      <a:solidFill>
                        <a:srgbClr val="FFFFFF"/>
                      </a:solidFill>
                    </a:lnL>
                    <a:lnR>
                      <a:solidFill>
                        <a:srgbClr val="FFFFFF"/>
                      </a:solidFill>
                    </a:lnR>
                    <a:lnT>
                      <a:solidFill>
                        <a:srgbClr val="FFFFFF"/>
                      </a:solidFill>
                    </a:lnT>
                    <a:lnB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60</a:t>
                      </a:r>
                    </a:p>
                  </a:txBody>
                  <a:tcPr marL="19050" marR="19050" marT="19050" marB="19050" anchor="ctr" horzOverflow="overflow">
                    <a:lnL>
                      <a:solidFill>
                        <a:srgbClr val="FFFFFF"/>
                      </a:solidFill>
                    </a:lnL>
                    <a:lnR>
                      <a:solidFill>
                        <a:srgbClr val="FFFFFF"/>
                      </a:solidFill>
                    </a:lnR>
                    <a:lnT>
                      <a:solidFill>
                        <a:srgbClr val="FFFFFF"/>
                      </a:solidFill>
                    </a:lnT>
                    <a:lnB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80</a:t>
                      </a:r>
                    </a:p>
                  </a:txBody>
                  <a:tcPr marL="19050" marR="19050" marT="19050" marB="19050" anchor="ctr" horzOverflow="overflow">
                    <a:lnL>
                      <a:solidFill>
                        <a:srgbClr val="FFFFFF"/>
                      </a:solidFill>
                    </a:lnL>
                    <a:lnR>
                      <a:solidFill>
                        <a:srgbClr val="FFFFFF"/>
                      </a:solidFill>
                    </a:lnR>
                    <a:lnT>
                      <a:solidFill>
                        <a:srgbClr val="FFFFFF"/>
                      </a:solidFill>
                    </a:lnT>
                    <a:lnB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106</a:t>
                      </a:r>
                    </a:p>
                  </a:txBody>
                  <a:tcPr marL="19050" marR="19050" marT="19050" marB="19050" anchor="ctr" horzOverflow="overflow">
                    <a:lnL>
                      <a:solidFill>
                        <a:srgbClr val="FFFFFF"/>
                      </a:solidFill>
                    </a:lnL>
                    <a:lnR>
                      <a:solidFill>
                        <a:srgbClr val="FFFFFF"/>
                      </a:solidFill>
                    </a:lnR>
                    <a:lnT>
                      <a:solidFill>
                        <a:srgbClr val="FFFFFF"/>
                      </a:solidFill>
                    </a:lnT>
                    <a:lnB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183</a:t>
                      </a:r>
                    </a:p>
                  </a:txBody>
                  <a:tcPr marL="19050" marR="19050" marT="19050" marB="19050" anchor="ctr" horzOverflow="overflow">
                    <a:lnL>
                      <a:solidFill>
                        <a:srgbClr val="FFFFFF"/>
                      </a:solidFill>
                    </a:lnL>
                    <a:lnR>
                      <a:solidFill>
                        <a:srgbClr val="FFFFFF"/>
                      </a:solidFill>
                    </a:lnR>
                    <a:lnT>
                      <a:solidFill>
                        <a:srgbClr val="FFFFFF"/>
                      </a:solidFill>
                    </a:lnT>
                    <a:lnB>
                      <a:solidFill>
                        <a:srgbClr val="FFFFFF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19" name="文本框 12"/>
          <p:cNvSpPr txBox="1"/>
          <p:nvPr/>
        </p:nvSpPr>
        <p:spPr>
          <a:xfrm>
            <a:off x="8949690" y="5901969"/>
            <a:ext cx="3577591" cy="701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2000" b="1">
                <a:solidFill>
                  <a:srgbClr val="00B0F0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RGB888           16.7%</a:t>
            </a:r>
          </a:p>
          <a:p>
            <a:pPr>
              <a:defRPr sz="2000" b="1">
                <a:solidFill>
                  <a:srgbClr val="00B0F0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RGBA8888       25%</a:t>
            </a:r>
          </a:p>
        </p:txBody>
      </p:sp>
      <p:pic>
        <p:nvPicPr>
          <p:cNvPr id="820" name="图片 3" descr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032" y="4213264"/>
            <a:ext cx="1317288" cy="63982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文本框 15"/>
          <p:cNvSpPr txBox="1"/>
          <p:nvPr/>
        </p:nvSpPr>
        <p:spPr>
          <a:xfrm>
            <a:off x="2213125" y="700742"/>
            <a:ext cx="776574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800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解决方案2.0</a:t>
            </a:r>
          </a:p>
        </p:txBody>
      </p:sp>
      <p:sp>
        <p:nvSpPr>
          <p:cNvPr id="826" name="直接连接符 18"/>
          <p:cNvSpPr/>
          <p:nvPr/>
        </p:nvSpPr>
        <p:spPr>
          <a:xfrm>
            <a:off x="1970908" y="1223962"/>
            <a:ext cx="8250185" cy="1"/>
          </a:xfrm>
          <a:prstGeom prst="line">
            <a:avLst/>
          </a:prstGeom>
          <a:ln w="6350">
            <a:solidFill>
              <a:srgbClr val="FFAF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28" name="文本框 7"/>
          <p:cNvSpPr txBox="1"/>
          <p:nvPr/>
        </p:nvSpPr>
        <p:spPr>
          <a:xfrm>
            <a:off x="4856803" y="1309774"/>
            <a:ext cx="2478392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ETC1</a:t>
            </a:r>
          </a:p>
        </p:txBody>
      </p:sp>
      <p:pic>
        <p:nvPicPr>
          <p:cNvPr id="829" name="图片 2" descr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6431" y="2374783"/>
            <a:ext cx="9571429" cy="322857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文本框 15"/>
          <p:cNvSpPr txBox="1"/>
          <p:nvPr/>
        </p:nvSpPr>
        <p:spPr>
          <a:xfrm>
            <a:off x="2213125" y="700742"/>
            <a:ext cx="776574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800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解决方案2.0</a:t>
            </a:r>
          </a:p>
        </p:txBody>
      </p:sp>
      <p:sp>
        <p:nvSpPr>
          <p:cNvPr id="835" name="直接连接符 18"/>
          <p:cNvSpPr/>
          <p:nvPr/>
        </p:nvSpPr>
        <p:spPr>
          <a:xfrm>
            <a:off x="1970908" y="1223962"/>
            <a:ext cx="8250185" cy="1"/>
          </a:xfrm>
          <a:prstGeom prst="line">
            <a:avLst/>
          </a:prstGeom>
          <a:ln w="6350">
            <a:solidFill>
              <a:srgbClr val="FFAF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37" name="文本框 10"/>
          <p:cNvSpPr txBox="1"/>
          <p:nvPr/>
        </p:nvSpPr>
        <p:spPr>
          <a:xfrm>
            <a:off x="4854752" y="1311546"/>
            <a:ext cx="2478392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ETC1</a:t>
            </a:r>
          </a:p>
        </p:txBody>
      </p:sp>
      <p:sp>
        <p:nvSpPr>
          <p:cNvPr id="838" name="文本框 11"/>
          <p:cNvSpPr txBox="1"/>
          <p:nvPr/>
        </p:nvSpPr>
        <p:spPr>
          <a:xfrm>
            <a:off x="1666107" y="1830804"/>
            <a:ext cx="3867185" cy="4231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marL="285750" indent="-285750">
              <a:buSzPct val="100000"/>
              <a:buFont typeface="Arial"/>
              <a:buChar char="•"/>
              <a:defRPr sz="20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GPU纹理</a:t>
            </a:r>
          </a:p>
          <a:p>
            <a:pPr marL="285750" indent="-285750">
              <a:buSzPct val="100000"/>
              <a:buFont typeface="Arial"/>
              <a:buChar char="•"/>
              <a:defRPr sz="20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  <a:p>
            <a:pPr marL="285750" indent="-285750">
              <a:buSzPct val="100000"/>
              <a:buFont typeface="Arial"/>
              <a:buChar char="•"/>
              <a:defRPr sz="2000">
                <a:solidFill>
                  <a:srgbClr val="FDC447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不支持透明通道</a:t>
            </a:r>
          </a:p>
          <a:p>
            <a:pPr marL="285750" indent="-285750">
              <a:buSzPct val="100000"/>
              <a:buFont typeface="Arial"/>
              <a:buChar char="•"/>
              <a:defRPr sz="2000">
                <a:solidFill>
                  <a:srgbClr val="FDC447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  <a:p>
            <a:pPr marL="285750" indent="-285750">
              <a:buSzPct val="100000"/>
              <a:buFont typeface="Arial"/>
              <a:buChar char="•"/>
              <a:defRPr sz="20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opengles 2.0标准</a:t>
            </a:r>
          </a:p>
          <a:p>
            <a:pPr marL="285750" indent="-285750">
              <a:buSzPct val="100000"/>
              <a:buFont typeface="Arial"/>
              <a:buChar char="•"/>
              <a:defRPr sz="20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  <a:p>
            <a:pPr marL="285750" indent="-285750">
              <a:buSzPct val="100000"/>
              <a:buFont typeface="Arial"/>
              <a:buChar char="•"/>
              <a:defRPr sz="20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android设备几乎全覆盖</a:t>
            </a:r>
          </a:p>
          <a:p>
            <a:pPr marL="285750" indent="-285750">
              <a:buSzPct val="100000"/>
              <a:buFont typeface="Arial"/>
              <a:buChar char="•"/>
              <a:defRPr sz="20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  <a:p>
            <a:pPr marL="285750" indent="-285750">
              <a:buSzPct val="100000"/>
              <a:buFont typeface="Arial"/>
              <a:buChar char="•"/>
              <a:defRPr sz="20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内存占用12.5%</a:t>
            </a:r>
          </a:p>
          <a:p>
            <a:pPr marL="285750" indent="-285750">
              <a:buSzPct val="100000"/>
              <a:buFont typeface="Arial"/>
              <a:buChar char="•"/>
              <a:defRPr sz="2000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  <a:p>
            <a:pPr lvl="1"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  <a:p>
            <a:pPr marL="742950" lvl="1" indent="-28575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</p:txBody>
      </p:sp>
      <p:sp>
        <p:nvSpPr>
          <p:cNvPr id="839" name="文本框 12"/>
          <p:cNvSpPr txBox="1"/>
          <p:nvPr/>
        </p:nvSpPr>
        <p:spPr>
          <a:xfrm>
            <a:off x="5745736" y="1830360"/>
            <a:ext cx="3867185" cy="3634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marL="285750" indent="-28575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  <a:p>
            <a:pPr marL="285750" indent="-28575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PVR PKM</a:t>
            </a:r>
          </a:p>
          <a:p>
            <a:pPr marL="285750" indent="-28575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  <a:p>
            <a:pPr marL="285750" indent="-28575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转换的时候可以选质量, 只影响转换的速度, 不影响内存的使用</a:t>
            </a:r>
          </a:p>
          <a:p>
            <a:pPr marL="285750" indent="-28575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  <a:p>
            <a:pPr marL="285750" indent="-28575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ETC2</a:t>
            </a:r>
          </a:p>
          <a:p>
            <a:pPr lvl="1"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opengles 3.0标准</a:t>
            </a:r>
          </a:p>
          <a:p>
            <a:pPr lvl="1"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支持透明通道</a:t>
            </a:r>
          </a:p>
          <a:p>
            <a:pPr lvl="1"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效果提升有限</a:t>
            </a:r>
          </a:p>
          <a:p>
            <a:pPr marL="742950" lvl="1" indent="-28575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</p:txBody>
      </p:sp>
      <p:graphicFrame>
        <p:nvGraphicFramePr>
          <p:cNvPr id="840" name="表格 13"/>
          <p:cNvGraphicFramePr/>
          <p:nvPr/>
        </p:nvGraphicFramePr>
        <p:xfrm>
          <a:off x="9741161" y="5461565"/>
          <a:ext cx="1593625" cy="1165012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7847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88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1253"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内存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8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外存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7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效率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7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展现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7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41" name="文本框 17"/>
          <p:cNvSpPr txBox="1"/>
          <p:nvPr/>
        </p:nvSpPr>
        <p:spPr>
          <a:xfrm>
            <a:off x="9289747" y="5039764"/>
            <a:ext cx="2478392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ETC1</a:t>
            </a:r>
          </a:p>
        </p:txBody>
      </p:sp>
    </p:spTree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4" name="文本框 15"/>
          <p:cNvSpPr txBox="1"/>
          <p:nvPr/>
        </p:nvSpPr>
        <p:spPr>
          <a:xfrm>
            <a:off x="2213125" y="700742"/>
            <a:ext cx="776574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800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解决方案2.0</a:t>
            </a:r>
          </a:p>
        </p:txBody>
      </p:sp>
      <p:sp>
        <p:nvSpPr>
          <p:cNvPr id="845" name="直接连接符 18"/>
          <p:cNvSpPr/>
          <p:nvPr/>
        </p:nvSpPr>
        <p:spPr>
          <a:xfrm>
            <a:off x="1970908" y="1223962"/>
            <a:ext cx="8250185" cy="1"/>
          </a:xfrm>
          <a:prstGeom prst="line">
            <a:avLst/>
          </a:prstGeom>
          <a:ln w="6350">
            <a:solidFill>
              <a:srgbClr val="FFAF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47" name="文本框 10"/>
          <p:cNvSpPr txBox="1"/>
          <p:nvPr/>
        </p:nvSpPr>
        <p:spPr>
          <a:xfrm>
            <a:off x="4854752" y="1311546"/>
            <a:ext cx="2478392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ETC1</a:t>
            </a:r>
          </a:p>
        </p:txBody>
      </p:sp>
      <p:graphicFrame>
        <p:nvGraphicFramePr>
          <p:cNvPr id="848" name="表格 13"/>
          <p:cNvGraphicFramePr/>
          <p:nvPr/>
        </p:nvGraphicFramePr>
        <p:xfrm>
          <a:off x="9741161" y="5461565"/>
          <a:ext cx="1593625" cy="1165012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7847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88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1253"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内存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8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外存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7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效率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7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展现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7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49" name="文本框 17"/>
          <p:cNvSpPr txBox="1"/>
          <p:nvPr/>
        </p:nvSpPr>
        <p:spPr>
          <a:xfrm>
            <a:off x="9289747" y="5039764"/>
            <a:ext cx="2478392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ETC1</a:t>
            </a:r>
          </a:p>
        </p:txBody>
      </p:sp>
      <p:sp>
        <p:nvSpPr>
          <p:cNvPr id="850" name="文本框 14"/>
          <p:cNvSpPr txBox="1"/>
          <p:nvPr/>
        </p:nvSpPr>
        <p:spPr>
          <a:xfrm>
            <a:off x="3692159" y="2168789"/>
            <a:ext cx="4803576" cy="828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ETC1+ETC1</a:t>
            </a:r>
          </a:p>
          <a:p>
            <a:pPr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ETC1+A8</a:t>
            </a:r>
          </a:p>
        </p:txBody>
      </p:sp>
      <p:sp>
        <p:nvSpPr>
          <p:cNvPr id="851" name="文本框 19"/>
          <p:cNvSpPr txBox="1"/>
          <p:nvPr/>
        </p:nvSpPr>
        <p:spPr>
          <a:xfrm>
            <a:off x="7775957" y="2168789"/>
            <a:ext cx="1384093" cy="828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25%</a:t>
            </a:r>
          </a:p>
          <a:p>
            <a:pPr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37.5%</a:t>
            </a:r>
          </a:p>
        </p:txBody>
      </p:sp>
      <p:sp>
        <p:nvSpPr>
          <p:cNvPr id="852" name="文本框 20"/>
          <p:cNvSpPr txBox="1"/>
          <p:nvPr/>
        </p:nvSpPr>
        <p:spPr>
          <a:xfrm>
            <a:off x="549452" y="2168789"/>
            <a:ext cx="2478391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透明</a:t>
            </a:r>
          </a:p>
        </p:txBody>
      </p:sp>
      <p:sp>
        <p:nvSpPr>
          <p:cNvPr id="853" name="文本框 22"/>
          <p:cNvSpPr txBox="1"/>
          <p:nvPr/>
        </p:nvSpPr>
        <p:spPr>
          <a:xfrm>
            <a:off x="3692159" y="3944613"/>
            <a:ext cx="4803576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ETC1</a:t>
            </a:r>
          </a:p>
        </p:txBody>
      </p:sp>
      <p:sp>
        <p:nvSpPr>
          <p:cNvPr id="854" name="文本框 23"/>
          <p:cNvSpPr txBox="1"/>
          <p:nvPr/>
        </p:nvSpPr>
        <p:spPr>
          <a:xfrm>
            <a:off x="7775957" y="3944613"/>
            <a:ext cx="1384093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16.7%</a:t>
            </a:r>
          </a:p>
        </p:txBody>
      </p:sp>
      <p:sp>
        <p:nvSpPr>
          <p:cNvPr id="855" name="文本框 24"/>
          <p:cNvSpPr txBox="1"/>
          <p:nvPr/>
        </p:nvSpPr>
        <p:spPr>
          <a:xfrm>
            <a:off x="549452" y="3944613"/>
            <a:ext cx="2478391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不透明</a:t>
            </a:r>
          </a:p>
        </p:txBody>
      </p:sp>
    </p:spTree>
  </p:cSld>
  <p:clrMapOvr>
    <a:masterClrMapping/>
  </p:clrMapOvr>
  <p:transition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8" name="文本框 15"/>
          <p:cNvSpPr txBox="1"/>
          <p:nvPr/>
        </p:nvSpPr>
        <p:spPr>
          <a:xfrm>
            <a:off x="2213125" y="700742"/>
            <a:ext cx="776574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800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解决方案2.0</a:t>
            </a:r>
          </a:p>
        </p:txBody>
      </p:sp>
      <p:sp>
        <p:nvSpPr>
          <p:cNvPr id="859" name="直接连接符 18"/>
          <p:cNvSpPr/>
          <p:nvPr/>
        </p:nvSpPr>
        <p:spPr>
          <a:xfrm>
            <a:off x="1970908" y="1223962"/>
            <a:ext cx="8250185" cy="1"/>
          </a:xfrm>
          <a:prstGeom prst="line">
            <a:avLst/>
          </a:prstGeom>
          <a:ln w="6350">
            <a:solidFill>
              <a:srgbClr val="FFAF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61" name="文本框 10"/>
          <p:cNvSpPr txBox="1"/>
          <p:nvPr/>
        </p:nvSpPr>
        <p:spPr>
          <a:xfrm>
            <a:off x="4854752" y="1311546"/>
            <a:ext cx="2478392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ETC1</a:t>
            </a:r>
          </a:p>
        </p:txBody>
      </p:sp>
      <p:graphicFrame>
        <p:nvGraphicFramePr>
          <p:cNvPr id="862" name="表格 13"/>
          <p:cNvGraphicFramePr/>
          <p:nvPr/>
        </p:nvGraphicFramePr>
        <p:xfrm>
          <a:off x="9741161" y="5461565"/>
          <a:ext cx="1593625" cy="1165012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7847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88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1253"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内存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8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外存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7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效率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7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1253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展现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400" b="1">
                          <a:solidFill>
                            <a:srgbClr val="FFFFFF"/>
                          </a:solidFill>
                          <a:latin typeface="微软雅黑"/>
                          <a:ea typeface="微软雅黑"/>
                          <a:cs typeface="微软雅黑"/>
                          <a:sym typeface="微软雅黑"/>
                        </a:rPr>
                        <a:t>7</a:t>
                      </a:r>
                    </a:p>
                  </a:txBody>
                  <a:tcPr marL="36407" marR="36407" marT="36407" marB="36407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63" name="文本框 17"/>
          <p:cNvSpPr txBox="1"/>
          <p:nvPr/>
        </p:nvSpPr>
        <p:spPr>
          <a:xfrm>
            <a:off x="9289747" y="5039764"/>
            <a:ext cx="2478392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ETC1</a:t>
            </a:r>
          </a:p>
        </p:txBody>
      </p:sp>
      <p:pic>
        <p:nvPicPr>
          <p:cNvPr id="864" name="图片 1" descr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814" y="2185684"/>
            <a:ext cx="11384008" cy="1249178"/>
          </a:xfrm>
          <a:prstGeom prst="rect">
            <a:avLst/>
          </a:prstGeom>
          <a:ln w="12700">
            <a:miter lim="400000"/>
          </a:ln>
        </p:spPr>
      </p:pic>
      <p:sp>
        <p:nvSpPr>
          <p:cNvPr id="865" name="文本框 26"/>
          <p:cNvSpPr txBox="1"/>
          <p:nvPr/>
        </p:nvSpPr>
        <p:spPr>
          <a:xfrm>
            <a:off x="2869618" y="3934917"/>
            <a:ext cx="2478392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POT ?</a:t>
            </a:r>
          </a:p>
        </p:txBody>
      </p:sp>
      <p:sp>
        <p:nvSpPr>
          <p:cNvPr id="866" name="文本框 27"/>
          <p:cNvSpPr txBox="1"/>
          <p:nvPr/>
        </p:nvSpPr>
        <p:spPr>
          <a:xfrm>
            <a:off x="5589372" y="4408570"/>
            <a:ext cx="2478391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4的倍数 ?</a:t>
            </a:r>
          </a:p>
        </p:txBody>
      </p:sp>
    </p:spTree>
  </p:cSld>
  <p:clrMapOvr>
    <a:masterClrMapping/>
  </p:clrMapOvr>
  <p:transition spd="med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9" name="文本框 15"/>
          <p:cNvSpPr txBox="1"/>
          <p:nvPr/>
        </p:nvSpPr>
        <p:spPr>
          <a:xfrm>
            <a:off x="2213125" y="700742"/>
            <a:ext cx="776574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800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解决方案2.0</a:t>
            </a:r>
          </a:p>
        </p:txBody>
      </p:sp>
      <p:sp>
        <p:nvSpPr>
          <p:cNvPr id="870" name="直接连接符 18"/>
          <p:cNvSpPr/>
          <p:nvPr/>
        </p:nvSpPr>
        <p:spPr>
          <a:xfrm>
            <a:off x="1970908" y="1223962"/>
            <a:ext cx="8250185" cy="1"/>
          </a:xfrm>
          <a:prstGeom prst="line">
            <a:avLst/>
          </a:prstGeom>
          <a:ln w="6350">
            <a:solidFill>
              <a:srgbClr val="FFAF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72" name="文本框 10"/>
          <p:cNvSpPr txBox="1"/>
          <p:nvPr/>
        </p:nvSpPr>
        <p:spPr>
          <a:xfrm>
            <a:off x="3519806" y="1747181"/>
            <a:ext cx="2478392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iOS</a:t>
            </a:r>
          </a:p>
        </p:txBody>
      </p:sp>
      <p:sp>
        <p:nvSpPr>
          <p:cNvPr id="873" name="文本框 13"/>
          <p:cNvSpPr txBox="1"/>
          <p:nvPr/>
        </p:nvSpPr>
        <p:spPr>
          <a:xfrm>
            <a:off x="8065268" y="1763814"/>
            <a:ext cx="2478392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android</a:t>
            </a:r>
          </a:p>
        </p:txBody>
      </p:sp>
      <p:sp>
        <p:nvSpPr>
          <p:cNvPr id="874" name="文本框 14"/>
          <p:cNvSpPr txBox="1"/>
          <p:nvPr/>
        </p:nvSpPr>
        <p:spPr>
          <a:xfrm>
            <a:off x="753162" y="3009069"/>
            <a:ext cx="2478392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透明</a:t>
            </a:r>
          </a:p>
        </p:txBody>
      </p:sp>
      <p:sp>
        <p:nvSpPr>
          <p:cNvPr id="875" name="文本框 17"/>
          <p:cNvSpPr txBox="1"/>
          <p:nvPr/>
        </p:nvSpPr>
        <p:spPr>
          <a:xfrm>
            <a:off x="753164" y="4632490"/>
            <a:ext cx="2478391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无透明</a:t>
            </a:r>
          </a:p>
        </p:txBody>
      </p:sp>
      <p:sp>
        <p:nvSpPr>
          <p:cNvPr id="876" name="文本框 19"/>
          <p:cNvSpPr txBox="1"/>
          <p:nvPr/>
        </p:nvSpPr>
        <p:spPr>
          <a:xfrm>
            <a:off x="3439797" y="3009069"/>
            <a:ext cx="2995294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PVRTC4    12.5%</a:t>
            </a:r>
          </a:p>
        </p:txBody>
      </p:sp>
      <p:sp>
        <p:nvSpPr>
          <p:cNvPr id="877" name="文本框 20"/>
          <p:cNvSpPr txBox="1"/>
          <p:nvPr/>
        </p:nvSpPr>
        <p:spPr>
          <a:xfrm>
            <a:off x="3479801" y="4615384"/>
            <a:ext cx="2915285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PVRTC4    16.7%</a:t>
            </a:r>
          </a:p>
        </p:txBody>
      </p:sp>
      <p:sp>
        <p:nvSpPr>
          <p:cNvPr id="878" name="文本框 22"/>
          <p:cNvSpPr txBox="1"/>
          <p:nvPr/>
        </p:nvSpPr>
        <p:spPr>
          <a:xfrm>
            <a:off x="6931224" y="3009069"/>
            <a:ext cx="4803576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ETC1+ETC1    25%</a:t>
            </a:r>
          </a:p>
        </p:txBody>
      </p:sp>
      <p:sp>
        <p:nvSpPr>
          <p:cNvPr id="879" name="文本框 23"/>
          <p:cNvSpPr txBox="1"/>
          <p:nvPr/>
        </p:nvSpPr>
        <p:spPr>
          <a:xfrm>
            <a:off x="8093816" y="4615384"/>
            <a:ext cx="2478392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ETC1    16.7%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2" name="图示 3"/>
          <p:cNvGrpSpPr/>
          <p:nvPr/>
        </p:nvGrpSpPr>
        <p:grpSpPr>
          <a:xfrm>
            <a:off x="3423797" y="888586"/>
            <a:ext cx="5588245" cy="5306887"/>
            <a:chOff x="0" y="0"/>
            <a:chExt cx="5588243" cy="5306885"/>
          </a:xfrm>
        </p:grpSpPr>
        <p:grpSp>
          <p:nvGrpSpPr>
            <p:cNvPr id="192" name="成组"/>
            <p:cNvGrpSpPr/>
            <p:nvPr/>
          </p:nvGrpSpPr>
          <p:grpSpPr>
            <a:xfrm>
              <a:off x="2122329" y="2399740"/>
              <a:ext cx="2951993" cy="2907146"/>
              <a:chOff x="0" y="0"/>
              <a:chExt cx="2951992" cy="2907145"/>
            </a:xfrm>
          </p:grpSpPr>
          <p:sp>
            <p:nvSpPr>
              <p:cNvPr id="190" name="形状"/>
              <p:cNvSpPr/>
              <p:nvPr/>
            </p:nvSpPr>
            <p:spPr>
              <a:xfrm>
                <a:off x="0" y="0"/>
                <a:ext cx="2951993" cy="29071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375" y="3436"/>
                    </a:moveTo>
                    <a:lnTo>
                      <a:pt x="17071" y="1991"/>
                    </a:lnTo>
                    <a:lnTo>
                      <a:pt x="18426" y="3146"/>
                    </a:lnTo>
                    <a:lnTo>
                      <a:pt x="17319" y="5093"/>
                    </a:lnTo>
                    <a:lnTo>
                      <a:pt x="17319" y="5093"/>
                    </a:lnTo>
                    <a:cubicBezTo>
                      <a:pt x="18107" y="5992"/>
                      <a:pt x="18705" y="7045"/>
                      <a:pt x="19079" y="8187"/>
                    </a:cubicBezTo>
                    <a:lnTo>
                      <a:pt x="21293" y="8187"/>
                    </a:lnTo>
                    <a:lnTo>
                      <a:pt x="21600" y="9956"/>
                    </a:lnTo>
                    <a:lnTo>
                      <a:pt x="19519" y="10725"/>
                    </a:lnTo>
                    <a:cubicBezTo>
                      <a:pt x="19553" y="11927"/>
                      <a:pt x="19345" y="13125"/>
                      <a:pt x="18908" y="14243"/>
                    </a:cubicBezTo>
                    <a:lnTo>
                      <a:pt x="20605" y="15688"/>
                    </a:lnTo>
                    <a:lnTo>
                      <a:pt x="19720" y="17244"/>
                    </a:lnTo>
                    <a:lnTo>
                      <a:pt x="17639" y="16475"/>
                    </a:lnTo>
                    <a:lnTo>
                      <a:pt x="17639" y="16475"/>
                    </a:lnTo>
                    <a:cubicBezTo>
                      <a:pt x="16904" y="17418"/>
                      <a:pt x="15987" y="18200"/>
                      <a:pt x="14944" y="18771"/>
                    </a:cubicBezTo>
                    <a:lnTo>
                      <a:pt x="15329" y="20986"/>
                    </a:lnTo>
                    <a:lnTo>
                      <a:pt x="13666" y="21600"/>
                    </a:lnTo>
                    <a:lnTo>
                      <a:pt x="12559" y="19653"/>
                    </a:lnTo>
                    <a:lnTo>
                      <a:pt x="12559" y="19653"/>
                    </a:lnTo>
                    <a:cubicBezTo>
                      <a:pt x="11399" y="19895"/>
                      <a:pt x="10201" y="19895"/>
                      <a:pt x="9041" y="19653"/>
                    </a:cubicBezTo>
                    <a:lnTo>
                      <a:pt x="7934" y="21600"/>
                    </a:lnTo>
                    <a:lnTo>
                      <a:pt x="6271" y="20986"/>
                    </a:lnTo>
                    <a:lnTo>
                      <a:pt x="6656" y="18771"/>
                    </a:lnTo>
                    <a:lnTo>
                      <a:pt x="6656" y="18771"/>
                    </a:lnTo>
                    <a:cubicBezTo>
                      <a:pt x="5613" y="18200"/>
                      <a:pt x="4696" y="17418"/>
                      <a:pt x="3961" y="16475"/>
                    </a:cubicBezTo>
                    <a:lnTo>
                      <a:pt x="1880" y="17244"/>
                    </a:lnTo>
                    <a:lnTo>
                      <a:pt x="995" y="15688"/>
                    </a:lnTo>
                    <a:lnTo>
                      <a:pt x="2692" y="14243"/>
                    </a:lnTo>
                    <a:lnTo>
                      <a:pt x="2692" y="14243"/>
                    </a:lnTo>
                    <a:cubicBezTo>
                      <a:pt x="2255" y="13125"/>
                      <a:pt x="2047" y="11927"/>
                      <a:pt x="2081" y="10725"/>
                    </a:cubicBezTo>
                    <a:lnTo>
                      <a:pt x="0" y="9956"/>
                    </a:lnTo>
                    <a:lnTo>
                      <a:pt x="307" y="8187"/>
                    </a:lnTo>
                    <a:lnTo>
                      <a:pt x="2521" y="8187"/>
                    </a:lnTo>
                    <a:lnTo>
                      <a:pt x="2521" y="8187"/>
                    </a:lnTo>
                    <a:cubicBezTo>
                      <a:pt x="2895" y="7045"/>
                      <a:pt x="3493" y="5992"/>
                      <a:pt x="4281" y="5093"/>
                    </a:cubicBezTo>
                    <a:lnTo>
                      <a:pt x="3174" y="3146"/>
                    </a:lnTo>
                    <a:lnTo>
                      <a:pt x="4529" y="1991"/>
                    </a:lnTo>
                    <a:lnTo>
                      <a:pt x="6225" y="3436"/>
                    </a:lnTo>
                    <a:lnTo>
                      <a:pt x="6225" y="3436"/>
                    </a:lnTo>
                    <a:cubicBezTo>
                      <a:pt x="7234" y="2805"/>
                      <a:pt x="8359" y="2389"/>
                      <a:pt x="9531" y="2214"/>
                    </a:cubicBezTo>
                    <a:lnTo>
                      <a:pt x="9916" y="0"/>
                    </a:lnTo>
                    <a:lnTo>
                      <a:pt x="11684" y="0"/>
                    </a:lnTo>
                    <a:lnTo>
                      <a:pt x="12069" y="2214"/>
                    </a:lnTo>
                    <a:lnTo>
                      <a:pt x="12069" y="2214"/>
                    </a:lnTo>
                    <a:cubicBezTo>
                      <a:pt x="13241" y="2389"/>
                      <a:pt x="14366" y="2805"/>
                      <a:pt x="15375" y="343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2400300">
                  <a:lnSpc>
                    <a:spcPct val="90000"/>
                  </a:lnSpc>
                  <a:spcBef>
                    <a:spcPts val="700"/>
                  </a:spcBef>
                  <a:defRPr sz="5400">
                    <a:solidFill>
                      <a:srgbClr val="FFFFFF"/>
                    </a:solidFill>
                    <a:latin typeface="微软雅黑"/>
                    <a:ea typeface="微软雅黑"/>
                    <a:cs typeface="微软雅黑"/>
                    <a:sym typeface="微软雅黑"/>
                  </a:defRPr>
                </a:pPr>
                <a:endParaRPr/>
              </a:p>
            </p:txBody>
          </p:sp>
          <p:sp>
            <p:nvSpPr>
              <p:cNvPr id="191" name="体验"/>
              <p:cNvSpPr txBox="1"/>
              <p:nvPr/>
            </p:nvSpPr>
            <p:spPr>
              <a:xfrm>
                <a:off x="585028" y="906561"/>
                <a:ext cx="1781935" cy="108966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68580" tIns="68580" rIns="68580" bIns="68580" numCol="1" anchor="ctr">
                <a:spAutoFit/>
              </a:bodyPr>
              <a:lstStyle>
                <a:lvl1pPr algn="ctr" defTabSz="2400300">
                  <a:lnSpc>
                    <a:spcPct val="90000"/>
                  </a:lnSpc>
                  <a:spcBef>
                    <a:spcPts val="2200"/>
                  </a:spcBef>
                  <a:defRPr sz="5400">
                    <a:solidFill>
                      <a:srgbClr val="FFFFFF"/>
                    </a:solidFill>
                    <a:latin typeface="微软雅黑"/>
                    <a:ea typeface="微软雅黑"/>
                    <a:cs typeface="微软雅黑"/>
                    <a:sym typeface="微软雅黑"/>
                  </a:defRPr>
                </a:lvl1pPr>
              </a:lstStyle>
              <a:p>
                <a:r>
                  <a:t>体验</a:t>
                </a:r>
              </a:p>
            </p:txBody>
          </p:sp>
        </p:grpSp>
        <p:grpSp>
          <p:nvGrpSpPr>
            <p:cNvPr id="195" name="成组"/>
            <p:cNvGrpSpPr/>
            <p:nvPr/>
          </p:nvGrpSpPr>
          <p:grpSpPr>
            <a:xfrm>
              <a:off x="482444" y="1707881"/>
              <a:ext cx="1951015" cy="2116969"/>
              <a:chOff x="0" y="0"/>
              <a:chExt cx="1951014" cy="2116968"/>
            </a:xfrm>
          </p:grpSpPr>
          <p:sp>
            <p:nvSpPr>
              <p:cNvPr id="193" name="形状"/>
              <p:cNvSpPr/>
              <p:nvPr/>
            </p:nvSpPr>
            <p:spPr>
              <a:xfrm>
                <a:off x="0" y="0"/>
                <a:ext cx="1951015" cy="21169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757" y="5344"/>
                    </a:moveTo>
                    <a:lnTo>
                      <a:pt x="20297" y="4360"/>
                    </a:lnTo>
                    <a:lnTo>
                      <a:pt x="21600" y="6440"/>
                    </a:lnTo>
                    <a:lnTo>
                      <a:pt x="18906" y="8774"/>
                    </a:lnTo>
                    <a:cubicBezTo>
                      <a:pt x="19296" y="10101"/>
                      <a:pt x="19296" y="11499"/>
                      <a:pt x="18906" y="12826"/>
                    </a:cubicBezTo>
                    <a:lnTo>
                      <a:pt x="21600" y="15160"/>
                    </a:lnTo>
                    <a:lnTo>
                      <a:pt x="20297" y="17240"/>
                    </a:lnTo>
                    <a:lnTo>
                      <a:pt x="16757" y="16256"/>
                    </a:lnTo>
                    <a:lnTo>
                      <a:pt x="16757" y="16256"/>
                    </a:lnTo>
                    <a:cubicBezTo>
                      <a:pt x="15705" y="17232"/>
                      <a:pt x="14391" y="17931"/>
                      <a:pt x="12949" y="18283"/>
                    </a:cubicBezTo>
                    <a:lnTo>
                      <a:pt x="12103" y="21600"/>
                    </a:lnTo>
                    <a:lnTo>
                      <a:pt x="9497" y="21600"/>
                    </a:lnTo>
                    <a:lnTo>
                      <a:pt x="8651" y="18283"/>
                    </a:lnTo>
                    <a:lnTo>
                      <a:pt x="8651" y="18283"/>
                    </a:lnTo>
                    <a:cubicBezTo>
                      <a:pt x="7209" y="17931"/>
                      <a:pt x="5895" y="17232"/>
                      <a:pt x="4843" y="16256"/>
                    </a:cubicBezTo>
                    <a:lnTo>
                      <a:pt x="1303" y="17240"/>
                    </a:lnTo>
                    <a:lnTo>
                      <a:pt x="0" y="15160"/>
                    </a:lnTo>
                    <a:lnTo>
                      <a:pt x="2694" y="12826"/>
                    </a:lnTo>
                    <a:lnTo>
                      <a:pt x="2694" y="12826"/>
                    </a:lnTo>
                    <a:cubicBezTo>
                      <a:pt x="2304" y="11499"/>
                      <a:pt x="2304" y="10101"/>
                      <a:pt x="2694" y="8774"/>
                    </a:cubicBezTo>
                    <a:lnTo>
                      <a:pt x="0" y="6440"/>
                    </a:lnTo>
                    <a:lnTo>
                      <a:pt x="1303" y="4360"/>
                    </a:lnTo>
                    <a:lnTo>
                      <a:pt x="4843" y="5344"/>
                    </a:lnTo>
                    <a:lnTo>
                      <a:pt x="4843" y="5344"/>
                    </a:lnTo>
                    <a:cubicBezTo>
                      <a:pt x="5895" y="4368"/>
                      <a:pt x="7209" y="3669"/>
                      <a:pt x="8651" y="3317"/>
                    </a:cubicBezTo>
                    <a:lnTo>
                      <a:pt x="9497" y="0"/>
                    </a:lnTo>
                    <a:lnTo>
                      <a:pt x="12103" y="0"/>
                    </a:lnTo>
                    <a:lnTo>
                      <a:pt x="12949" y="3317"/>
                    </a:lnTo>
                    <a:lnTo>
                      <a:pt x="12949" y="3317"/>
                    </a:lnTo>
                    <a:cubicBezTo>
                      <a:pt x="14391" y="3669"/>
                      <a:pt x="15705" y="4368"/>
                      <a:pt x="16757" y="5344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1689100">
                  <a:lnSpc>
                    <a:spcPct val="90000"/>
                  </a:lnSpc>
                  <a:spcBef>
                    <a:spcPts val="700"/>
                  </a:spcBef>
                  <a:defRPr sz="3800">
                    <a:solidFill>
                      <a:srgbClr val="FFFFFF"/>
                    </a:solidFill>
                    <a:latin typeface="微软雅黑"/>
                    <a:ea typeface="微软雅黑"/>
                    <a:cs typeface="微软雅黑"/>
                    <a:sym typeface="微软雅黑"/>
                  </a:defRPr>
                </a:pPr>
                <a:endParaRPr/>
              </a:p>
            </p:txBody>
          </p:sp>
          <p:sp>
            <p:nvSpPr>
              <p:cNvPr id="194" name="展现"/>
              <p:cNvSpPr txBox="1"/>
              <p:nvPr/>
            </p:nvSpPr>
            <p:spPr>
              <a:xfrm>
                <a:off x="437440" y="673674"/>
                <a:ext cx="1076135" cy="7696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8259" tIns="48259" rIns="48259" bIns="48259" numCol="1" anchor="ctr">
                <a:spAutoFit/>
              </a:bodyPr>
              <a:lstStyle>
                <a:lvl1pPr algn="ctr" defTabSz="1689100">
                  <a:lnSpc>
                    <a:spcPct val="90000"/>
                  </a:lnSpc>
                  <a:spcBef>
                    <a:spcPts val="1500"/>
                  </a:spcBef>
                  <a:defRPr sz="3800">
                    <a:solidFill>
                      <a:srgbClr val="FFFFFF"/>
                    </a:solidFill>
                    <a:latin typeface="微软雅黑"/>
                    <a:ea typeface="微软雅黑"/>
                    <a:cs typeface="微软雅黑"/>
                    <a:sym typeface="微软雅黑"/>
                  </a:defRPr>
                </a:lvl1pPr>
              </a:lstStyle>
              <a:p>
                <a:r>
                  <a:t>展现</a:t>
                </a:r>
              </a:p>
            </p:txBody>
          </p:sp>
        </p:grpSp>
        <p:grpSp>
          <p:nvGrpSpPr>
            <p:cNvPr id="198" name="成组"/>
            <p:cNvGrpSpPr/>
            <p:nvPr/>
          </p:nvGrpSpPr>
          <p:grpSpPr>
            <a:xfrm>
              <a:off x="1458408" y="0"/>
              <a:ext cx="2383301" cy="2498278"/>
              <a:chOff x="0" y="0"/>
              <a:chExt cx="2383300" cy="2498277"/>
            </a:xfrm>
          </p:grpSpPr>
          <p:sp>
            <p:nvSpPr>
              <p:cNvPr id="196" name="形状"/>
              <p:cNvSpPr/>
              <p:nvPr/>
            </p:nvSpPr>
            <p:spPr>
              <a:xfrm rot="20700000">
                <a:off x="235852" y="212040"/>
                <a:ext cx="1911596" cy="20741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757" y="5344"/>
                    </a:moveTo>
                    <a:lnTo>
                      <a:pt x="20297" y="4360"/>
                    </a:lnTo>
                    <a:lnTo>
                      <a:pt x="21600" y="6440"/>
                    </a:lnTo>
                    <a:lnTo>
                      <a:pt x="18906" y="8774"/>
                    </a:lnTo>
                    <a:cubicBezTo>
                      <a:pt x="19296" y="10101"/>
                      <a:pt x="19296" y="11499"/>
                      <a:pt x="18906" y="12826"/>
                    </a:cubicBezTo>
                    <a:lnTo>
                      <a:pt x="21600" y="15160"/>
                    </a:lnTo>
                    <a:lnTo>
                      <a:pt x="20297" y="17240"/>
                    </a:lnTo>
                    <a:lnTo>
                      <a:pt x="16757" y="16256"/>
                    </a:lnTo>
                    <a:lnTo>
                      <a:pt x="16757" y="16256"/>
                    </a:lnTo>
                    <a:cubicBezTo>
                      <a:pt x="15705" y="17232"/>
                      <a:pt x="14391" y="17931"/>
                      <a:pt x="12949" y="18283"/>
                    </a:cubicBezTo>
                    <a:lnTo>
                      <a:pt x="12103" y="21600"/>
                    </a:lnTo>
                    <a:lnTo>
                      <a:pt x="9497" y="21600"/>
                    </a:lnTo>
                    <a:lnTo>
                      <a:pt x="8651" y="18283"/>
                    </a:lnTo>
                    <a:lnTo>
                      <a:pt x="8651" y="18283"/>
                    </a:lnTo>
                    <a:cubicBezTo>
                      <a:pt x="7209" y="17931"/>
                      <a:pt x="5895" y="17232"/>
                      <a:pt x="4843" y="16256"/>
                    </a:cubicBezTo>
                    <a:lnTo>
                      <a:pt x="1303" y="17240"/>
                    </a:lnTo>
                    <a:lnTo>
                      <a:pt x="0" y="15160"/>
                    </a:lnTo>
                    <a:lnTo>
                      <a:pt x="2694" y="12826"/>
                    </a:lnTo>
                    <a:lnTo>
                      <a:pt x="2694" y="12826"/>
                    </a:lnTo>
                    <a:cubicBezTo>
                      <a:pt x="2304" y="11499"/>
                      <a:pt x="2304" y="10101"/>
                      <a:pt x="2694" y="8774"/>
                    </a:cubicBezTo>
                    <a:lnTo>
                      <a:pt x="0" y="6440"/>
                    </a:lnTo>
                    <a:lnTo>
                      <a:pt x="1303" y="4360"/>
                    </a:lnTo>
                    <a:lnTo>
                      <a:pt x="4843" y="5344"/>
                    </a:lnTo>
                    <a:lnTo>
                      <a:pt x="4843" y="5344"/>
                    </a:lnTo>
                    <a:cubicBezTo>
                      <a:pt x="5895" y="4368"/>
                      <a:pt x="7209" y="3669"/>
                      <a:pt x="8651" y="3317"/>
                    </a:cubicBezTo>
                    <a:lnTo>
                      <a:pt x="9497" y="0"/>
                    </a:lnTo>
                    <a:lnTo>
                      <a:pt x="12103" y="0"/>
                    </a:lnTo>
                    <a:lnTo>
                      <a:pt x="12949" y="3317"/>
                    </a:lnTo>
                    <a:lnTo>
                      <a:pt x="12949" y="3317"/>
                    </a:lnTo>
                    <a:cubicBezTo>
                      <a:pt x="14391" y="3669"/>
                      <a:pt x="15705" y="4368"/>
                      <a:pt x="16757" y="534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1778000">
                  <a:lnSpc>
                    <a:spcPct val="90000"/>
                  </a:lnSpc>
                  <a:spcBef>
                    <a:spcPts val="700"/>
                  </a:spcBef>
                  <a:defRPr sz="4000" b="1">
                    <a:latin typeface="微软雅黑"/>
                    <a:ea typeface="微软雅黑"/>
                    <a:cs typeface="微软雅黑"/>
                    <a:sym typeface="微软雅黑"/>
                  </a:defRPr>
                </a:pPr>
                <a:endParaRPr/>
              </a:p>
            </p:txBody>
          </p:sp>
          <p:sp>
            <p:nvSpPr>
              <p:cNvPr id="197" name="性能"/>
              <p:cNvSpPr txBox="1"/>
              <p:nvPr/>
            </p:nvSpPr>
            <p:spPr>
              <a:xfrm>
                <a:off x="595596" y="842738"/>
                <a:ext cx="1192107" cy="812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>
                <a:lvl1pPr algn="ctr" defTabSz="1778000">
                  <a:lnSpc>
                    <a:spcPct val="90000"/>
                  </a:lnSpc>
                  <a:spcBef>
                    <a:spcPts val="1600"/>
                  </a:spcBef>
                  <a:defRPr sz="4000" b="1">
                    <a:latin typeface="微软雅黑"/>
                    <a:ea typeface="微软雅黑"/>
                    <a:cs typeface="微软雅黑"/>
                    <a:sym typeface="微软雅黑"/>
                  </a:defRPr>
                </a:lvl1pPr>
              </a:lstStyle>
              <a:p>
                <a:r>
                  <a:t>性能</a:t>
                </a:r>
              </a:p>
            </p:txBody>
          </p:sp>
        </p:grpSp>
        <p:sp>
          <p:nvSpPr>
            <p:cNvPr id="199" name="形状"/>
            <p:cNvSpPr/>
            <p:nvPr/>
          </p:nvSpPr>
          <p:spPr>
            <a:xfrm>
              <a:off x="3598847" y="2048571"/>
              <a:ext cx="1989397" cy="30854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02" h="20924" extrusionOk="0">
                  <a:moveTo>
                    <a:pt x="0" y="78"/>
                  </a:moveTo>
                  <a:lnTo>
                    <a:pt x="0" y="78"/>
                  </a:lnTo>
                  <a:cubicBezTo>
                    <a:pt x="10409" y="-676"/>
                    <a:pt x="19803" y="4108"/>
                    <a:pt x="20982" y="10763"/>
                  </a:cubicBezTo>
                  <a:cubicBezTo>
                    <a:pt x="21600" y="14254"/>
                    <a:pt x="19820" y="17744"/>
                    <a:pt x="16103" y="20331"/>
                  </a:cubicBezTo>
                  <a:lnTo>
                    <a:pt x="16958" y="20924"/>
                  </a:lnTo>
                  <a:lnTo>
                    <a:pt x="14353" y="20595"/>
                  </a:lnTo>
                  <a:lnTo>
                    <a:pt x="13957" y="18844"/>
                  </a:lnTo>
                  <a:lnTo>
                    <a:pt x="14812" y="19437"/>
                  </a:lnTo>
                  <a:cubicBezTo>
                    <a:pt x="21126" y="14960"/>
                    <a:pt x="20568" y="8059"/>
                    <a:pt x="13567" y="4022"/>
                  </a:cubicBezTo>
                  <a:cubicBezTo>
                    <a:pt x="9935" y="1928"/>
                    <a:pt x="5073" y="931"/>
                    <a:pt x="213" y="1283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00" name="形状"/>
            <p:cNvSpPr/>
            <p:nvPr/>
          </p:nvSpPr>
          <p:spPr>
            <a:xfrm>
              <a:off x="0" y="1415150"/>
              <a:ext cx="956348" cy="14202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41" y="0"/>
                  </a:moveTo>
                  <a:lnTo>
                    <a:pt x="21600" y="2509"/>
                  </a:lnTo>
                  <a:lnTo>
                    <a:pt x="21600" y="2509"/>
                  </a:lnTo>
                  <a:cubicBezTo>
                    <a:pt x="11798" y="5271"/>
                    <a:pt x="5742" y="11963"/>
                    <a:pt x="6593" y="19095"/>
                  </a:cubicBezTo>
                  <a:lnTo>
                    <a:pt x="9206" y="18710"/>
                  </a:lnTo>
                  <a:lnTo>
                    <a:pt x="5109" y="21600"/>
                  </a:lnTo>
                  <a:lnTo>
                    <a:pt x="0" y="20067"/>
                  </a:lnTo>
                  <a:lnTo>
                    <a:pt x="2616" y="19681"/>
                  </a:lnTo>
                  <a:lnTo>
                    <a:pt x="2616" y="19681"/>
                  </a:lnTo>
                  <a:cubicBezTo>
                    <a:pt x="1369" y="11255"/>
                    <a:pt x="8440" y="3268"/>
                    <a:pt x="20041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01" name="形状"/>
            <p:cNvSpPr/>
            <p:nvPr/>
          </p:nvSpPr>
          <p:spPr>
            <a:xfrm>
              <a:off x="1216195" y="196414"/>
              <a:ext cx="556410" cy="11312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82" h="21600" extrusionOk="0">
                  <a:moveTo>
                    <a:pt x="183" y="21600"/>
                  </a:moveTo>
                  <a:lnTo>
                    <a:pt x="183" y="21600"/>
                  </a:lnTo>
                  <a:cubicBezTo>
                    <a:pt x="-1018" y="14315"/>
                    <a:pt x="3721" y="7101"/>
                    <a:pt x="13258" y="1696"/>
                  </a:cubicBezTo>
                  <a:lnTo>
                    <a:pt x="10348" y="0"/>
                  </a:lnTo>
                  <a:lnTo>
                    <a:pt x="19330" y="999"/>
                  </a:lnTo>
                  <a:lnTo>
                    <a:pt x="20582" y="5964"/>
                  </a:lnTo>
                  <a:lnTo>
                    <a:pt x="17674" y="4269"/>
                  </a:lnTo>
                  <a:lnTo>
                    <a:pt x="17674" y="4269"/>
                  </a:lnTo>
                  <a:cubicBezTo>
                    <a:pt x="9688" y="8944"/>
                    <a:pt x="5750" y="15100"/>
                    <a:pt x="6774" y="21311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文本框 15"/>
          <p:cNvSpPr txBox="1"/>
          <p:nvPr/>
        </p:nvSpPr>
        <p:spPr>
          <a:xfrm>
            <a:off x="2213125" y="700742"/>
            <a:ext cx="776574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800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性能指标</a:t>
            </a:r>
          </a:p>
        </p:txBody>
      </p:sp>
      <p:sp>
        <p:nvSpPr>
          <p:cNvPr id="208" name="直接连接符 18"/>
          <p:cNvSpPr/>
          <p:nvPr/>
        </p:nvSpPr>
        <p:spPr>
          <a:xfrm>
            <a:off x="1970908" y="1223962"/>
            <a:ext cx="8250185" cy="1"/>
          </a:xfrm>
          <a:prstGeom prst="line">
            <a:avLst/>
          </a:prstGeom>
          <a:ln w="6350">
            <a:solidFill>
              <a:srgbClr val="FFAF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210" name="图片 6" descr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6519" y="2433900"/>
            <a:ext cx="9247621" cy="3561906"/>
          </a:xfrm>
          <a:prstGeom prst="rect">
            <a:avLst/>
          </a:prstGeom>
          <a:ln w="12700">
            <a:miter lim="400000"/>
          </a:ln>
        </p:spPr>
      </p:pic>
      <p:sp>
        <p:nvSpPr>
          <p:cNvPr id="211" name="矩形 1"/>
          <p:cNvSpPr txBox="1"/>
          <p:nvPr/>
        </p:nvSpPr>
        <p:spPr>
          <a:xfrm>
            <a:off x="5586729" y="1424015"/>
            <a:ext cx="1018541" cy="726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3600" b="1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内存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文本框 15"/>
          <p:cNvSpPr txBox="1"/>
          <p:nvPr/>
        </p:nvSpPr>
        <p:spPr>
          <a:xfrm>
            <a:off x="2213125" y="700742"/>
            <a:ext cx="776574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800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性能指标</a:t>
            </a:r>
          </a:p>
        </p:txBody>
      </p:sp>
      <p:sp>
        <p:nvSpPr>
          <p:cNvPr id="217" name="直接连接符 18"/>
          <p:cNvSpPr/>
          <p:nvPr/>
        </p:nvSpPr>
        <p:spPr>
          <a:xfrm>
            <a:off x="1970908" y="1223962"/>
            <a:ext cx="8250185" cy="1"/>
          </a:xfrm>
          <a:prstGeom prst="line">
            <a:avLst/>
          </a:prstGeom>
          <a:ln w="6350">
            <a:solidFill>
              <a:srgbClr val="FFAF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graphicFrame>
        <p:nvGraphicFramePr>
          <p:cNvPr id="219" name="二维圆环图"/>
          <p:cNvGraphicFramePr/>
          <p:nvPr/>
        </p:nvGraphicFramePr>
        <p:xfrm>
          <a:off x="3189713" y="979913"/>
          <a:ext cx="5812574" cy="58125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0" name="文本框 8"/>
          <p:cNvSpPr txBox="1"/>
          <p:nvPr/>
        </p:nvSpPr>
        <p:spPr>
          <a:xfrm>
            <a:off x="7913324" y="4828662"/>
            <a:ext cx="2478392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内存</a:t>
            </a:r>
          </a:p>
        </p:txBody>
      </p:sp>
      <p:sp>
        <p:nvSpPr>
          <p:cNvPr id="221" name="文本框 8"/>
          <p:cNvSpPr txBox="1"/>
          <p:nvPr/>
        </p:nvSpPr>
        <p:spPr>
          <a:xfrm>
            <a:off x="1504490" y="2407547"/>
            <a:ext cx="2478392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其他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文本框 15"/>
          <p:cNvSpPr txBox="1"/>
          <p:nvPr/>
        </p:nvSpPr>
        <p:spPr>
          <a:xfrm>
            <a:off x="2213125" y="700742"/>
            <a:ext cx="776574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800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性能指标</a:t>
            </a:r>
          </a:p>
        </p:txBody>
      </p:sp>
      <p:sp>
        <p:nvSpPr>
          <p:cNvPr id="227" name="直接连接符 18"/>
          <p:cNvSpPr/>
          <p:nvPr/>
        </p:nvSpPr>
        <p:spPr>
          <a:xfrm>
            <a:off x="1970908" y="1223962"/>
            <a:ext cx="8250185" cy="1"/>
          </a:xfrm>
          <a:prstGeom prst="line">
            <a:avLst/>
          </a:prstGeom>
          <a:ln w="6350">
            <a:solidFill>
              <a:srgbClr val="FFAF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231" name="圆角矩形 17"/>
          <p:cNvGrpSpPr/>
          <p:nvPr/>
        </p:nvGrpSpPr>
        <p:grpSpPr>
          <a:xfrm>
            <a:off x="1336431" y="2372045"/>
            <a:ext cx="1295401" cy="466726"/>
            <a:chOff x="0" y="0"/>
            <a:chExt cx="1295400" cy="466725"/>
          </a:xfrm>
        </p:grpSpPr>
        <p:sp>
          <p:nvSpPr>
            <p:cNvPr id="229" name="圆角矩形"/>
            <p:cNvSpPr/>
            <p:nvPr/>
          </p:nvSpPr>
          <p:spPr>
            <a:xfrm>
              <a:off x="0" y="0"/>
              <a:ext cx="1295400" cy="466725"/>
            </a:xfrm>
            <a:prstGeom prst="roundRect">
              <a:avLst>
                <a:gd name="adj" fmla="val 16667"/>
              </a:avLst>
            </a:prstGeom>
            <a:noFill/>
            <a:ln w="12700" cap="flat">
              <a:solidFill>
                <a:srgbClr val="FFA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pPr>
              <a:endParaRPr/>
            </a:p>
          </p:txBody>
        </p:sp>
        <p:sp>
          <p:nvSpPr>
            <p:cNvPr id="230" name="CPU"/>
            <p:cNvSpPr txBox="1"/>
            <p:nvPr/>
          </p:nvSpPr>
          <p:spPr>
            <a:xfrm>
              <a:off x="22783" y="47942"/>
              <a:ext cx="1249834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r>
                <a:t>CPU</a:t>
              </a:r>
            </a:p>
          </p:txBody>
        </p:sp>
      </p:grpSp>
      <p:grpSp>
        <p:nvGrpSpPr>
          <p:cNvPr id="234" name="圆角矩形 19"/>
          <p:cNvGrpSpPr/>
          <p:nvPr/>
        </p:nvGrpSpPr>
        <p:grpSpPr>
          <a:xfrm>
            <a:off x="4267200" y="2372045"/>
            <a:ext cx="1295400" cy="466726"/>
            <a:chOff x="0" y="0"/>
            <a:chExt cx="1295400" cy="466725"/>
          </a:xfrm>
        </p:grpSpPr>
        <p:sp>
          <p:nvSpPr>
            <p:cNvPr id="232" name="圆角矩形"/>
            <p:cNvSpPr/>
            <p:nvPr/>
          </p:nvSpPr>
          <p:spPr>
            <a:xfrm>
              <a:off x="0" y="0"/>
              <a:ext cx="1295400" cy="466725"/>
            </a:xfrm>
            <a:prstGeom prst="roundRect">
              <a:avLst>
                <a:gd name="adj" fmla="val 16667"/>
              </a:avLst>
            </a:prstGeom>
            <a:noFill/>
            <a:ln w="12700" cap="flat">
              <a:solidFill>
                <a:srgbClr val="FFA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pPr>
              <a:endParaRPr/>
            </a:p>
          </p:txBody>
        </p:sp>
        <p:sp>
          <p:nvSpPr>
            <p:cNvPr id="233" name="GPU"/>
            <p:cNvSpPr txBox="1"/>
            <p:nvPr/>
          </p:nvSpPr>
          <p:spPr>
            <a:xfrm>
              <a:off x="22783" y="47942"/>
              <a:ext cx="1249834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r>
                <a:t>GPU</a:t>
              </a:r>
            </a:p>
          </p:txBody>
        </p:sp>
      </p:grpSp>
      <p:grpSp>
        <p:nvGrpSpPr>
          <p:cNvPr id="237" name="圆角矩形 20"/>
          <p:cNvGrpSpPr/>
          <p:nvPr/>
        </p:nvGrpSpPr>
        <p:grpSpPr>
          <a:xfrm>
            <a:off x="2105249" y="4318077"/>
            <a:ext cx="2737338" cy="1051094"/>
            <a:chOff x="0" y="0"/>
            <a:chExt cx="2737337" cy="1051093"/>
          </a:xfrm>
        </p:grpSpPr>
        <p:sp>
          <p:nvSpPr>
            <p:cNvPr id="235" name="圆角矩形"/>
            <p:cNvSpPr/>
            <p:nvPr/>
          </p:nvSpPr>
          <p:spPr>
            <a:xfrm>
              <a:off x="0" y="0"/>
              <a:ext cx="2737338" cy="1051094"/>
            </a:xfrm>
            <a:prstGeom prst="roundRect">
              <a:avLst>
                <a:gd name="adj" fmla="val 16667"/>
              </a:avLst>
            </a:prstGeom>
            <a:noFill/>
            <a:ln w="12700" cap="flat">
              <a:solidFill>
                <a:srgbClr val="FFA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pPr>
              <a:endParaRPr/>
            </a:p>
          </p:txBody>
        </p:sp>
        <p:sp>
          <p:nvSpPr>
            <p:cNvPr id="236" name="RAM"/>
            <p:cNvSpPr txBox="1"/>
            <p:nvPr/>
          </p:nvSpPr>
          <p:spPr>
            <a:xfrm>
              <a:off x="51309" y="340126"/>
              <a:ext cx="2634720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r>
                <a:t>RAM</a:t>
              </a:r>
            </a:p>
          </p:txBody>
        </p:sp>
      </p:grpSp>
      <p:grpSp>
        <p:nvGrpSpPr>
          <p:cNvPr id="240" name="圆角矩形 22"/>
          <p:cNvGrpSpPr/>
          <p:nvPr/>
        </p:nvGrpSpPr>
        <p:grpSpPr>
          <a:xfrm>
            <a:off x="7197969" y="2372045"/>
            <a:ext cx="1295401" cy="466726"/>
            <a:chOff x="0" y="0"/>
            <a:chExt cx="1295400" cy="466725"/>
          </a:xfrm>
        </p:grpSpPr>
        <p:sp>
          <p:nvSpPr>
            <p:cNvPr id="238" name="圆角矩形"/>
            <p:cNvSpPr/>
            <p:nvPr/>
          </p:nvSpPr>
          <p:spPr>
            <a:xfrm>
              <a:off x="0" y="0"/>
              <a:ext cx="1295400" cy="466725"/>
            </a:xfrm>
            <a:prstGeom prst="roundRect">
              <a:avLst>
                <a:gd name="adj" fmla="val 16667"/>
              </a:avLst>
            </a:prstGeom>
            <a:noFill/>
            <a:ln w="12700" cap="flat">
              <a:solidFill>
                <a:srgbClr val="FFA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pPr>
              <a:endParaRPr/>
            </a:p>
          </p:txBody>
        </p:sp>
        <p:sp>
          <p:nvSpPr>
            <p:cNvPr id="239" name="CPU"/>
            <p:cNvSpPr txBox="1"/>
            <p:nvPr/>
          </p:nvSpPr>
          <p:spPr>
            <a:xfrm>
              <a:off x="22783" y="47942"/>
              <a:ext cx="1249834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r>
                <a:t>CPU</a:t>
              </a:r>
            </a:p>
          </p:txBody>
        </p:sp>
      </p:grpSp>
      <p:grpSp>
        <p:nvGrpSpPr>
          <p:cNvPr id="243" name="圆角矩形 23"/>
          <p:cNvGrpSpPr/>
          <p:nvPr/>
        </p:nvGrpSpPr>
        <p:grpSpPr>
          <a:xfrm>
            <a:off x="9573393" y="2372044"/>
            <a:ext cx="1295401" cy="466726"/>
            <a:chOff x="0" y="0"/>
            <a:chExt cx="1295400" cy="466725"/>
          </a:xfrm>
        </p:grpSpPr>
        <p:sp>
          <p:nvSpPr>
            <p:cNvPr id="241" name="圆角矩形"/>
            <p:cNvSpPr/>
            <p:nvPr/>
          </p:nvSpPr>
          <p:spPr>
            <a:xfrm>
              <a:off x="0" y="0"/>
              <a:ext cx="1295400" cy="466725"/>
            </a:xfrm>
            <a:prstGeom prst="roundRect">
              <a:avLst>
                <a:gd name="adj" fmla="val 16667"/>
              </a:avLst>
            </a:prstGeom>
            <a:noFill/>
            <a:ln w="12700" cap="flat">
              <a:solidFill>
                <a:srgbClr val="FFA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pPr>
              <a:endParaRPr/>
            </a:p>
          </p:txBody>
        </p:sp>
        <p:sp>
          <p:nvSpPr>
            <p:cNvPr id="242" name="GPU"/>
            <p:cNvSpPr txBox="1"/>
            <p:nvPr/>
          </p:nvSpPr>
          <p:spPr>
            <a:xfrm>
              <a:off x="22783" y="47942"/>
              <a:ext cx="1249834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r>
                <a:t>GPU</a:t>
              </a:r>
            </a:p>
          </p:txBody>
        </p:sp>
      </p:grpSp>
      <p:grpSp>
        <p:nvGrpSpPr>
          <p:cNvPr id="246" name="圆角矩形 24"/>
          <p:cNvGrpSpPr/>
          <p:nvPr/>
        </p:nvGrpSpPr>
        <p:grpSpPr>
          <a:xfrm>
            <a:off x="6940060" y="4493922"/>
            <a:ext cx="1811217" cy="699401"/>
            <a:chOff x="0" y="0"/>
            <a:chExt cx="1811215" cy="699399"/>
          </a:xfrm>
        </p:grpSpPr>
        <p:sp>
          <p:nvSpPr>
            <p:cNvPr id="244" name="圆角矩形"/>
            <p:cNvSpPr/>
            <p:nvPr/>
          </p:nvSpPr>
          <p:spPr>
            <a:xfrm>
              <a:off x="0" y="0"/>
              <a:ext cx="1811216" cy="699400"/>
            </a:xfrm>
            <a:prstGeom prst="roundRect">
              <a:avLst>
                <a:gd name="adj" fmla="val 16667"/>
              </a:avLst>
            </a:prstGeom>
            <a:noFill/>
            <a:ln w="12700" cap="flat">
              <a:solidFill>
                <a:srgbClr val="FFA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pPr>
              <a:endParaRPr/>
            </a:p>
          </p:txBody>
        </p:sp>
        <p:sp>
          <p:nvSpPr>
            <p:cNvPr id="245" name="RAM"/>
            <p:cNvSpPr txBox="1"/>
            <p:nvPr/>
          </p:nvSpPr>
          <p:spPr>
            <a:xfrm>
              <a:off x="34142" y="164279"/>
              <a:ext cx="1742932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r>
                <a:t>RAM</a:t>
              </a:r>
            </a:p>
          </p:txBody>
        </p:sp>
      </p:grpSp>
      <p:grpSp>
        <p:nvGrpSpPr>
          <p:cNvPr id="249" name="圆角矩形 25"/>
          <p:cNvGrpSpPr/>
          <p:nvPr/>
        </p:nvGrpSpPr>
        <p:grpSpPr>
          <a:xfrm>
            <a:off x="9315484" y="4493922"/>
            <a:ext cx="1811217" cy="699401"/>
            <a:chOff x="0" y="0"/>
            <a:chExt cx="1811215" cy="699399"/>
          </a:xfrm>
        </p:grpSpPr>
        <p:sp>
          <p:nvSpPr>
            <p:cNvPr id="247" name="圆角矩形"/>
            <p:cNvSpPr/>
            <p:nvPr/>
          </p:nvSpPr>
          <p:spPr>
            <a:xfrm>
              <a:off x="0" y="0"/>
              <a:ext cx="1811216" cy="699400"/>
            </a:xfrm>
            <a:prstGeom prst="roundRect">
              <a:avLst>
                <a:gd name="adj" fmla="val 16667"/>
              </a:avLst>
            </a:prstGeom>
            <a:noFill/>
            <a:ln w="12700" cap="flat">
              <a:solidFill>
                <a:srgbClr val="FFA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pPr>
              <a:endParaRPr/>
            </a:p>
          </p:txBody>
        </p:sp>
        <p:sp>
          <p:nvSpPr>
            <p:cNvPr id="248" name="RAM"/>
            <p:cNvSpPr txBox="1"/>
            <p:nvPr/>
          </p:nvSpPr>
          <p:spPr>
            <a:xfrm>
              <a:off x="34142" y="164279"/>
              <a:ext cx="1742932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C800"/>
                  </a:solidFill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r>
                <a:t>RAM</a:t>
              </a:r>
            </a:p>
          </p:txBody>
        </p:sp>
      </p:grpSp>
      <p:sp>
        <p:nvSpPr>
          <p:cNvPr id="250" name="右箭头 6"/>
          <p:cNvSpPr/>
          <p:nvPr/>
        </p:nvSpPr>
        <p:spPr>
          <a:xfrm rot="4062400">
            <a:off x="1565986" y="3461194"/>
            <a:ext cx="1078524" cy="234463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FFC647"/>
              </a:gs>
              <a:gs pos="50000">
                <a:schemeClr val="accent4"/>
              </a:gs>
              <a:gs pos="100000">
                <a:srgbClr val="E1AA00"/>
              </a:gs>
            </a:gsLst>
            <a:lin ang="5400000"/>
          </a:gradFill>
          <a:ln w="12700">
            <a:miter lim="400000"/>
          </a:ln>
          <a:effectLst>
            <a:outerShdw blurRad="63500" dist="19050" dir="5400000" rotWithShape="0">
              <a:srgbClr val="000000">
                <a:alpha val="63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1" name="右箭头 26"/>
          <p:cNvSpPr/>
          <p:nvPr/>
        </p:nvSpPr>
        <p:spPr>
          <a:xfrm rot="14758167">
            <a:off x="1945409" y="3458028"/>
            <a:ext cx="1078524" cy="234463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FFC647"/>
              </a:gs>
              <a:gs pos="50000">
                <a:schemeClr val="accent4"/>
              </a:gs>
              <a:gs pos="100000">
                <a:srgbClr val="E1AA00"/>
              </a:gs>
            </a:gsLst>
            <a:lin ang="5400000"/>
          </a:gradFill>
          <a:ln w="12700">
            <a:miter lim="400000"/>
          </a:ln>
          <a:effectLst>
            <a:outerShdw blurRad="63500" dist="19050" dir="5400000" rotWithShape="0">
              <a:srgbClr val="000000">
                <a:alpha val="63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2" name="右箭头 27"/>
          <p:cNvSpPr/>
          <p:nvPr/>
        </p:nvSpPr>
        <p:spPr>
          <a:xfrm rot="6468771">
            <a:off x="3976029" y="3454586"/>
            <a:ext cx="1078524" cy="234463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FFC647"/>
              </a:gs>
              <a:gs pos="50000">
                <a:schemeClr val="accent4"/>
              </a:gs>
              <a:gs pos="100000">
                <a:srgbClr val="E1AA00"/>
              </a:gs>
            </a:gsLst>
            <a:lin ang="5400000"/>
          </a:gradFill>
          <a:ln w="12700">
            <a:miter lim="400000"/>
          </a:ln>
          <a:effectLst>
            <a:outerShdw blurRad="63500" dist="19050" dir="5400000" rotWithShape="0">
              <a:srgbClr val="000000">
                <a:alpha val="63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3" name="右箭头 28"/>
          <p:cNvSpPr/>
          <p:nvPr/>
        </p:nvSpPr>
        <p:spPr>
          <a:xfrm rot="17424355">
            <a:off x="4303324" y="3454586"/>
            <a:ext cx="1078524" cy="234463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FFC647"/>
              </a:gs>
              <a:gs pos="50000">
                <a:schemeClr val="accent4"/>
              </a:gs>
              <a:gs pos="100000">
                <a:srgbClr val="E1AA00"/>
              </a:gs>
            </a:gsLst>
            <a:lin ang="5400000"/>
          </a:gradFill>
          <a:ln w="12700">
            <a:miter lim="400000"/>
          </a:ln>
          <a:effectLst>
            <a:outerShdw blurRad="63500" dist="19050" dir="5400000" rotWithShape="0">
              <a:srgbClr val="000000">
                <a:alpha val="63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4" name="右箭头 29"/>
          <p:cNvSpPr/>
          <p:nvPr/>
        </p:nvSpPr>
        <p:spPr>
          <a:xfrm rot="5400000">
            <a:off x="7154009" y="3549115"/>
            <a:ext cx="1078524" cy="234463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FFC647"/>
              </a:gs>
              <a:gs pos="50000">
                <a:schemeClr val="accent4"/>
              </a:gs>
              <a:gs pos="100000">
                <a:srgbClr val="E1AA00"/>
              </a:gs>
            </a:gsLst>
            <a:lin ang="5400000"/>
          </a:gradFill>
          <a:ln w="12700">
            <a:miter lim="400000"/>
          </a:ln>
          <a:effectLst>
            <a:outerShdw blurRad="63500" dist="19050" dir="5400000" rotWithShape="0">
              <a:srgbClr val="000000">
                <a:alpha val="63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5" name="右箭头 30"/>
          <p:cNvSpPr/>
          <p:nvPr/>
        </p:nvSpPr>
        <p:spPr>
          <a:xfrm rot="16200000">
            <a:off x="7502627" y="3549115"/>
            <a:ext cx="1078524" cy="234463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FFC647"/>
              </a:gs>
              <a:gs pos="50000">
                <a:schemeClr val="accent4"/>
              </a:gs>
              <a:gs pos="100000">
                <a:srgbClr val="E1AA00"/>
              </a:gs>
            </a:gsLst>
            <a:lin ang="5400000"/>
          </a:gradFill>
          <a:ln w="12700">
            <a:miter lim="400000"/>
          </a:ln>
          <a:effectLst>
            <a:outerShdw blurRad="63500" dist="19050" dir="5400000" rotWithShape="0">
              <a:srgbClr val="000000">
                <a:alpha val="63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6" name="右箭头 31"/>
          <p:cNvSpPr/>
          <p:nvPr/>
        </p:nvSpPr>
        <p:spPr>
          <a:xfrm rot="5400000">
            <a:off x="9483150" y="3549115"/>
            <a:ext cx="1078524" cy="234463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FFC647"/>
              </a:gs>
              <a:gs pos="50000">
                <a:schemeClr val="accent4"/>
              </a:gs>
              <a:gs pos="100000">
                <a:srgbClr val="E1AA00"/>
              </a:gs>
            </a:gsLst>
            <a:lin ang="5400000"/>
          </a:gradFill>
          <a:ln w="12700">
            <a:miter lim="400000"/>
          </a:ln>
          <a:effectLst>
            <a:outerShdw blurRad="63500" dist="19050" dir="5400000" rotWithShape="0">
              <a:srgbClr val="000000">
                <a:alpha val="63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7" name="右箭头 32"/>
          <p:cNvSpPr/>
          <p:nvPr/>
        </p:nvSpPr>
        <p:spPr>
          <a:xfrm rot="16200000">
            <a:off x="9831768" y="3549115"/>
            <a:ext cx="1078524" cy="234463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FFC647"/>
              </a:gs>
              <a:gs pos="50000">
                <a:schemeClr val="accent4"/>
              </a:gs>
              <a:gs pos="100000">
                <a:srgbClr val="E1AA00"/>
              </a:gs>
            </a:gsLst>
            <a:lin ang="5400000"/>
          </a:gradFill>
          <a:ln w="12700">
            <a:miter lim="400000"/>
          </a:ln>
          <a:effectLst>
            <a:outerShdw blurRad="63500" dist="19050" dir="5400000" rotWithShape="0">
              <a:srgbClr val="000000">
                <a:alpha val="63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8" name="文本框 8"/>
          <p:cNvSpPr txBox="1"/>
          <p:nvPr/>
        </p:nvSpPr>
        <p:spPr>
          <a:xfrm>
            <a:off x="2234722" y="1623267"/>
            <a:ext cx="2478392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移动设备</a:t>
            </a:r>
          </a:p>
        </p:txBody>
      </p:sp>
      <p:sp>
        <p:nvSpPr>
          <p:cNvPr id="259" name="文本框 8"/>
          <p:cNvSpPr txBox="1"/>
          <p:nvPr/>
        </p:nvSpPr>
        <p:spPr>
          <a:xfrm>
            <a:off x="7910943" y="1623267"/>
            <a:ext cx="2478392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PC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文本框 15"/>
          <p:cNvSpPr txBox="1"/>
          <p:nvPr/>
        </p:nvSpPr>
        <p:spPr>
          <a:xfrm>
            <a:off x="2213125" y="700742"/>
            <a:ext cx="7765748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800">
                <a:solidFill>
                  <a:srgbClr val="FFC800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t>性能指标</a:t>
            </a:r>
          </a:p>
        </p:txBody>
      </p:sp>
      <p:sp>
        <p:nvSpPr>
          <p:cNvPr id="265" name="直接连接符 18"/>
          <p:cNvSpPr/>
          <p:nvPr/>
        </p:nvSpPr>
        <p:spPr>
          <a:xfrm>
            <a:off x="1970908" y="1223962"/>
            <a:ext cx="8250185" cy="1"/>
          </a:xfrm>
          <a:prstGeom prst="line">
            <a:avLst/>
          </a:prstGeom>
          <a:ln w="6350">
            <a:solidFill>
              <a:srgbClr val="FFAF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67" name="文本框 8"/>
          <p:cNvSpPr txBox="1"/>
          <p:nvPr/>
        </p:nvSpPr>
        <p:spPr>
          <a:xfrm>
            <a:off x="4856803" y="2560921"/>
            <a:ext cx="2478392" cy="2085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平台支持率</a:t>
            </a:r>
          </a:p>
          <a:p>
            <a: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  <a:p>
            <a: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系统版本支持率</a:t>
            </a:r>
          </a:p>
          <a:p>
            <a: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/>
          </a:p>
          <a:p>
            <a:pPr algn="ctr">
              <a:defRPr sz="2400" b="1">
                <a:solidFill>
                  <a:srgbClr val="FFFFFF"/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r>
              <a:t>硬件支持率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主题​​">
      <a:majorFont>
        <a:latin typeface="Helvetica"/>
        <a:ea typeface="Helvetica"/>
        <a:cs typeface="Helvetica"/>
      </a:majorFont>
      <a:minorFont>
        <a:latin typeface="等线"/>
        <a:ea typeface="等线"/>
        <a:cs typeface="等线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等线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等线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 主题​​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主题​​">
      <a:majorFont>
        <a:latin typeface="Helvetica"/>
        <a:ea typeface="Helvetica"/>
        <a:cs typeface="Helvetica"/>
      </a:majorFont>
      <a:minorFont>
        <a:latin typeface="等线"/>
        <a:ea typeface="等线"/>
        <a:cs typeface="等线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等线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等线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1578</Words>
  <Application>Microsoft Office PowerPoint</Application>
  <PresentationFormat>宽屏</PresentationFormat>
  <Paragraphs>693</Paragraphs>
  <Slides>49</Slides>
  <Notes>30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49</vt:i4>
      </vt:variant>
    </vt:vector>
  </HeadingPairs>
  <TitlesOfParts>
    <vt:vector size="54" baseType="lpstr">
      <vt:lpstr>等线</vt:lpstr>
      <vt:lpstr>等线 Light</vt:lpstr>
      <vt:lpstr>微软雅黑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长苗 华</cp:lastModifiedBy>
  <cp:revision>10</cp:revision>
  <dcterms:modified xsi:type="dcterms:W3CDTF">2024-04-08T07:42:29Z</dcterms:modified>
</cp:coreProperties>
</file>