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4"/>
  </p:notesMasterIdLst>
  <p:sldIdLst>
    <p:sldId id="306"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48" r:id="rId29"/>
    <p:sldId id="349" r:id="rId30"/>
    <p:sldId id="350" r:id="rId31"/>
    <p:sldId id="351" r:id="rId32"/>
    <p:sldId id="354" r:id="rId33"/>
    <p:sldId id="355" r:id="rId34"/>
    <p:sldId id="356" r:id="rId35"/>
    <p:sldId id="357" r:id="rId36"/>
    <p:sldId id="358" r:id="rId37"/>
    <p:sldId id="359" r:id="rId38"/>
    <p:sldId id="360" r:id="rId39"/>
    <p:sldId id="361" r:id="rId40"/>
    <p:sldId id="362" r:id="rId41"/>
    <p:sldId id="363" r:id="rId42"/>
    <p:sldId id="364" r:id="rId43"/>
    <p:sldId id="365" r:id="rId44"/>
    <p:sldId id="366" r:id="rId45"/>
    <p:sldId id="367" r:id="rId46"/>
    <p:sldId id="368" r:id="rId47"/>
    <p:sldId id="369" r:id="rId48"/>
    <p:sldId id="370" r:id="rId49"/>
    <p:sldId id="371" r:id="rId50"/>
    <p:sldId id="372" r:id="rId51"/>
    <p:sldId id="373" r:id="rId52"/>
    <p:sldId id="374" r:id="rId5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chemeClr val="accent4"/>
              </a:solidFill>
              <a:prstDash val="solid"/>
              <a:round/>
            </a:ln>
          </a:left>
          <a:right>
            <a:ln w="12700" cap="flat">
              <a:solidFill>
                <a:schemeClr val="accent4"/>
              </a:solidFill>
              <a:prstDash val="solid"/>
              <a:round/>
            </a:ln>
          </a:right>
          <a:top>
            <a:ln w="12700" cap="flat">
              <a:solidFill>
                <a:schemeClr val="accent4"/>
              </a:solidFill>
              <a:prstDash val="solid"/>
              <a:round/>
            </a:ln>
          </a:top>
          <a:bottom>
            <a:ln w="12700" cap="flat">
              <a:solidFill>
                <a:schemeClr val="accent4"/>
              </a:solidFill>
              <a:prstDash val="solid"/>
              <a:round/>
            </a:ln>
          </a:bottom>
          <a:insideH>
            <a:ln w="12700" cap="flat">
              <a:solidFill>
                <a:schemeClr val="accent4"/>
              </a:solidFill>
              <a:prstDash val="solid"/>
              <a:round/>
            </a:ln>
          </a:insideH>
          <a:insideV>
            <a:ln w="12700" cap="flat">
              <a:solidFill>
                <a:schemeClr val="accent4"/>
              </a:solidFill>
              <a:prstDash val="solid"/>
              <a:round/>
            </a:ln>
          </a:insideV>
        </a:tcBdr>
        <a:fill>
          <a:solidFill>
            <a:srgbClr val="FFE8CA"/>
          </a:solidFill>
        </a:fill>
      </a:tcStyle>
    </a:wholeTbl>
    <a:band2H>
      <a:tcTxStyle/>
      <a:tcStyle>
        <a:tcBdr/>
        <a:fill>
          <a:solidFill>
            <a:srgbClr val="FFF4E6"/>
          </a:solidFill>
        </a:fill>
      </a:tcStyle>
    </a:band2H>
    <a:firstCol>
      <a:tcTxStyle b="on" i="off">
        <a:fontRef idx="minor">
          <a:srgbClr val="000000"/>
        </a:fontRef>
        <a:srgbClr val="000000"/>
      </a:tcTxStyle>
      <a:tcStyle>
        <a:tcBdr>
          <a:left>
            <a:ln w="12700" cap="flat">
              <a:solidFill>
                <a:schemeClr val="accent4"/>
              </a:solidFill>
              <a:prstDash val="solid"/>
              <a:round/>
            </a:ln>
          </a:left>
          <a:right>
            <a:ln w="12700" cap="flat">
              <a:solidFill>
                <a:schemeClr val="accent4"/>
              </a:solidFill>
              <a:prstDash val="solid"/>
              <a:round/>
            </a:ln>
          </a:right>
          <a:top>
            <a:ln w="12700" cap="flat">
              <a:solidFill>
                <a:schemeClr val="accent4"/>
              </a:solidFill>
              <a:prstDash val="solid"/>
              <a:round/>
            </a:ln>
          </a:top>
          <a:bottom>
            <a:ln w="12700" cap="flat">
              <a:solidFill>
                <a:schemeClr val="accent4"/>
              </a:solidFill>
              <a:prstDash val="solid"/>
              <a:round/>
            </a:ln>
          </a:bottom>
          <a:insideH>
            <a:ln w="12700" cap="flat">
              <a:solidFill>
                <a:schemeClr val="accent4"/>
              </a:solidFill>
              <a:prstDash val="solid"/>
              <a:round/>
            </a:ln>
          </a:insideH>
          <a:insideV>
            <a:ln w="12700" cap="flat">
              <a:solidFill>
                <a:schemeClr val="accent4"/>
              </a:solidFill>
              <a:prstDash val="solid"/>
              <a:round/>
            </a:ln>
          </a:insideV>
        </a:tcBdr>
        <a:fill>
          <a:solidFill>
            <a:srgbClr val="FFE8CA"/>
          </a:solidFill>
        </a:fill>
      </a:tcStyle>
    </a:firstCol>
    <a:lastRow>
      <a:tcTxStyle b="on" i="off">
        <a:fontRef idx="minor">
          <a:srgbClr val="000000"/>
        </a:fontRef>
        <a:srgbClr val="000000"/>
      </a:tcTxStyle>
      <a:tcStyle>
        <a:tcBdr>
          <a:left>
            <a:ln w="12700" cap="flat">
              <a:solidFill>
                <a:schemeClr val="accent4"/>
              </a:solidFill>
              <a:prstDash val="solid"/>
              <a:round/>
            </a:ln>
          </a:left>
          <a:right>
            <a:ln w="12700" cap="flat">
              <a:solidFill>
                <a:schemeClr val="accent4"/>
              </a:solidFill>
              <a:prstDash val="solid"/>
              <a:round/>
            </a:ln>
          </a:right>
          <a:top>
            <a:ln w="25400" cap="flat">
              <a:solidFill>
                <a:schemeClr val="accent4"/>
              </a:solidFill>
              <a:prstDash val="solid"/>
              <a:round/>
            </a:ln>
          </a:top>
          <a:bottom>
            <a:ln w="12700" cap="flat">
              <a:solidFill>
                <a:schemeClr val="accent4"/>
              </a:solidFill>
              <a:prstDash val="solid"/>
              <a:round/>
            </a:ln>
          </a:bottom>
          <a:insideH>
            <a:ln w="12700" cap="flat">
              <a:solidFill>
                <a:schemeClr val="accent4"/>
              </a:solidFill>
              <a:prstDash val="solid"/>
              <a:round/>
            </a:ln>
          </a:insideH>
          <a:insideV>
            <a:ln w="12700" cap="flat">
              <a:solidFill>
                <a:schemeClr val="accent4"/>
              </a:solidFill>
              <a:prstDash val="solid"/>
              <a:round/>
            </a:ln>
          </a:insideV>
        </a:tcBdr>
        <a:fill>
          <a:solidFill>
            <a:srgbClr val="FFF4E6"/>
          </a:solidFill>
        </a:fill>
      </a:tcStyle>
    </a:lastRow>
    <a:firstRow>
      <a:tcTxStyle b="on" i="off">
        <a:fontRef idx="minor">
          <a:srgbClr val="000000"/>
        </a:fontRef>
        <a:srgbClr val="000000"/>
      </a:tcTxStyle>
      <a:tcStyle>
        <a:tcBdr>
          <a:left>
            <a:ln w="12700" cap="flat">
              <a:solidFill>
                <a:schemeClr val="accent4"/>
              </a:solidFill>
              <a:prstDash val="solid"/>
              <a:round/>
            </a:ln>
          </a:left>
          <a:right>
            <a:ln w="12700" cap="flat">
              <a:solidFill>
                <a:schemeClr val="accent4"/>
              </a:solidFill>
              <a:prstDash val="solid"/>
              <a:round/>
            </a:ln>
          </a:right>
          <a:top>
            <a:ln w="12700" cap="flat">
              <a:solidFill>
                <a:schemeClr val="accent4"/>
              </a:solidFill>
              <a:prstDash val="solid"/>
              <a:round/>
            </a:ln>
          </a:top>
          <a:bottom>
            <a:ln w="12700" cap="flat">
              <a:solidFill>
                <a:schemeClr val="accent4"/>
              </a:solidFill>
              <a:prstDash val="solid"/>
              <a:round/>
            </a:ln>
          </a:bottom>
          <a:insideH>
            <a:ln w="12700" cap="flat">
              <a:solidFill>
                <a:schemeClr val="accent4"/>
              </a:solidFill>
              <a:prstDash val="solid"/>
              <a:round/>
            </a:ln>
          </a:insideH>
          <a:insideV>
            <a:ln w="12700" cap="flat">
              <a:solidFill>
                <a:schemeClr val="accent4"/>
              </a:solidFill>
              <a:prstDash val="solid"/>
              <a:round/>
            </a:ln>
          </a:insideV>
        </a:tcBdr>
        <a:fill>
          <a:solidFill>
            <a:srgbClr val="FFF4E6"/>
          </a:solidFill>
        </a:fill>
      </a:tcStyle>
    </a:firstRow>
  </a:tblStyle>
  <a:tblStyle styleId="{C7B018BB-80A7-4F77-B60F-C8B233D01FF8}" styleName="">
    <a:tblBg/>
    <a:wholeTbl>
      <a:tcTxStyle b="off" i="off">
        <a:fontRef idx="minor">
          <a:srgbClr val="000000"/>
        </a:fontRef>
        <a:srgbClr val="000000"/>
      </a:tcTxStyle>
      <a:tcStyle>
        <a:tcBdr>
          <a:left>
            <a:ln w="12700" cap="flat">
              <a:solidFill>
                <a:schemeClr val="accent5"/>
              </a:solidFill>
              <a:prstDash val="solid"/>
              <a:round/>
            </a:ln>
          </a:left>
          <a:right>
            <a:ln w="12700" cap="flat">
              <a:solidFill>
                <a:schemeClr val="accent5"/>
              </a:solidFill>
              <a:prstDash val="solid"/>
              <a:round/>
            </a:ln>
          </a:right>
          <a:top>
            <a:ln w="12700" cap="flat">
              <a:solidFill>
                <a:schemeClr val="accent5"/>
              </a:solidFill>
              <a:prstDash val="solid"/>
              <a:round/>
            </a:ln>
          </a:top>
          <a:bottom>
            <a:ln w="12700" cap="flat">
              <a:solidFill>
                <a:schemeClr val="accent5"/>
              </a:solidFill>
              <a:prstDash val="solid"/>
              <a:round/>
            </a:ln>
          </a:bottom>
          <a:insideH>
            <a:ln w="12700" cap="flat">
              <a:solidFill>
                <a:schemeClr val="accent5"/>
              </a:solidFill>
              <a:prstDash val="solid"/>
              <a:round/>
            </a:ln>
          </a:insideH>
          <a:insideV>
            <a:ln w="12700" cap="flat">
              <a:solidFill>
                <a:schemeClr val="accent5"/>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000000"/>
        </a:fontRef>
        <a:srgbClr val="000000"/>
      </a:tcTxStyle>
      <a:tcStyle>
        <a:tcBdr>
          <a:left>
            <a:ln w="12700" cap="flat">
              <a:solidFill>
                <a:schemeClr val="accent5"/>
              </a:solidFill>
              <a:prstDash val="solid"/>
              <a:round/>
            </a:ln>
          </a:left>
          <a:right>
            <a:ln w="12700" cap="flat">
              <a:solidFill>
                <a:schemeClr val="accent5"/>
              </a:solidFill>
              <a:prstDash val="solid"/>
              <a:round/>
            </a:ln>
          </a:right>
          <a:top>
            <a:ln w="12700" cap="flat">
              <a:solidFill>
                <a:schemeClr val="accent5"/>
              </a:solidFill>
              <a:prstDash val="solid"/>
              <a:round/>
            </a:ln>
          </a:top>
          <a:bottom>
            <a:ln w="12700" cap="flat">
              <a:solidFill>
                <a:schemeClr val="accent5"/>
              </a:solidFill>
              <a:prstDash val="solid"/>
              <a:round/>
            </a:ln>
          </a:bottom>
          <a:insideH>
            <a:ln w="12700" cap="flat">
              <a:solidFill>
                <a:schemeClr val="accent5"/>
              </a:solidFill>
              <a:prstDash val="solid"/>
              <a:round/>
            </a:ln>
          </a:insideH>
          <a:insideV>
            <a:ln w="12700" cap="flat">
              <a:solidFill>
                <a:schemeClr val="accent5"/>
              </a:solidFill>
              <a:prstDash val="solid"/>
              <a:round/>
            </a:ln>
          </a:insideV>
        </a:tcBdr>
        <a:fill>
          <a:solidFill>
            <a:srgbClr val="CDD4EA"/>
          </a:solidFill>
        </a:fill>
      </a:tcStyle>
    </a:firstCol>
    <a:lastRow>
      <a:tcTxStyle b="on" i="off">
        <a:fontRef idx="minor">
          <a:srgbClr val="000000"/>
        </a:fontRef>
        <a:srgbClr val="000000"/>
      </a:tcTxStyle>
      <a:tcStyle>
        <a:tcBdr>
          <a:left>
            <a:ln w="12700" cap="flat">
              <a:solidFill>
                <a:schemeClr val="accent5"/>
              </a:solidFill>
              <a:prstDash val="solid"/>
              <a:round/>
            </a:ln>
          </a:left>
          <a:right>
            <a:ln w="12700" cap="flat">
              <a:solidFill>
                <a:schemeClr val="accent5"/>
              </a:solidFill>
              <a:prstDash val="solid"/>
              <a:round/>
            </a:ln>
          </a:right>
          <a:top>
            <a:ln w="25400" cap="flat">
              <a:solidFill>
                <a:schemeClr val="accent5"/>
              </a:solidFill>
              <a:prstDash val="solid"/>
              <a:round/>
            </a:ln>
          </a:top>
          <a:bottom>
            <a:ln w="12700" cap="flat">
              <a:solidFill>
                <a:schemeClr val="accent5"/>
              </a:solidFill>
              <a:prstDash val="solid"/>
              <a:round/>
            </a:ln>
          </a:bottom>
          <a:insideH>
            <a:ln w="12700" cap="flat">
              <a:solidFill>
                <a:schemeClr val="accent5"/>
              </a:solidFill>
              <a:prstDash val="solid"/>
              <a:round/>
            </a:ln>
          </a:insideH>
          <a:insideV>
            <a:ln w="12700" cap="flat">
              <a:solidFill>
                <a:schemeClr val="accent5"/>
              </a:solidFill>
              <a:prstDash val="solid"/>
              <a:round/>
            </a:ln>
          </a:insideV>
        </a:tcBdr>
        <a:fill>
          <a:solidFill>
            <a:srgbClr val="E8EBF5"/>
          </a:solidFill>
        </a:fill>
      </a:tcStyle>
    </a:lastRow>
    <a:firstRow>
      <a:tcTxStyle b="on" i="off">
        <a:fontRef idx="minor">
          <a:srgbClr val="000000"/>
        </a:fontRef>
        <a:srgbClr val="000000"/>
      </a:tcTxStyle>
      <a:tcStyle>
        <a:tcBdr>
          <a:left>
            <a:ln w="12700" cap="flat">
              <a:solidFill>
                <a:schemeClr val="accent5"/>
              </a:solidFill>
              <a:prstDash val="solid"/>
              <a:round/>
            </a:ln>
          </a:left>
          <a:right>
            <a:ln w="12700" cap="flat">
              <a:solidFill>
                <a:schemeClr val="accent5"/>
              </a:solidFill>
              <a:prstDash val="solid"/>
              <a:round/>
            </a:ln>
          </a:right>
          <a:top>
            <a:ln w="12700" cap="flat">
              <a:solidFill>
                <a:schemeClr val="accent5"/>
              </a:solidFill>
              <a:prstDash val="solid"/>
              <a:round/>
            </a:ln>
          </a:top>
          <a:bottom>
            <a:ln w="12700" cap="flat">
              <a:solidFill>
                <a:schemeClr val="accent5"/>
              </a:solidFill>
              <a:prstDash val="solid"/>
              <a:round/>
            </a:ln>
          </a:bottom>
          <a:insideH>
            <a:ln w="12700" cap="flat">
              <a:solidFill>
                <a:schemeClr val="accent5"/>
              </a:solidFill>
              <a:prstDash val="solid"/>
              <a:round/>
            </a:ln>
          </a:insideH>
          <a:insideV>
            <a:ln w="12700" cap="flat">
              <a:solidFill>
                <a:schemeClr val="accent5"/>
              </a:solidFill>
              <a:prstDash val="solid"/>
              <a:round/>
            </a:ln>
          </a:insideV>
        </a:tcBdr>
        <a:fill>
          <a:solidFill>
            <a:srgbClr val="E8EBF5"/>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等线"/>
      </a:defRPr>
    </a:lvl1pPr>
    <a:lvl2pPr indent="228600" latinLnBrk="0">
      <a:defRPr sz="1200">
        <a:latin typeface="+mn-lt"/>
        <a:ea typeface="+mn-ea"/>
        <a:cs typeface="+mn-cs"/>
        <a:sym typeface="等线"/>
      </a:defRPr>
    </a:lvl2pPr>
    <a:lvl3pPr indent="457200" latinLnBrk="0">
      <a:defRPr sz="1200">
        <a:latin typeface="+mn-lt"/>
        <a:ea typeface="+mn-ea"/>
        <a:cs typeface="+mn-cs"/>
        <a:sym typeface="等线"/>
      </a:defRPr>
    </a:lvl3pPr>
    <a:lvl4pPr indent="685800" latinLnBrk="0">
      <a:defRPr sz="1200">
        <a:latin typeface="+mn-lt"/>
        <a:ea typeface="+mn-ea"/>
        <a:cs typeface="+mn-cs"/>
        <a:sym typeface="等线"/>
      </a:defRPr>
    </a:lvl4pPr>
    <a:lvl5pPr indent="914400" latinLnBrk="0">
      <a:defRPr sz="1200">
        <a:latin typeface="+mn-lt"/>
        <a:ea typeface="+mn-ea"/>
        <a:cs typeface="+mn-cs"/>
        <a:sym typeface="等线"/>
      </a:defRPr>
    </a:lvl5pPr>
    <a:lvl6pPr indent="1143000" latinLnBrk="0">
      <a:defRPr sz="1200">
        <a:latin typeface="+mn-lt"/>
        <a:ea typeface="+mn-ea"/>
        <a:cs typeface="+mn-cs"/>
        <a:sym typeface="等线"/>
      </a:defRPr>
    </a:lvl6pPr>
    <a:lvl7pPr indent="1371600" latinLnBrk="0">
      <a:defRPr sz="1200">
        <a:latin typeface="+mn-lt"/>
        <a:ea typeface="+mn-ea"/>
        <a:cs typeface="+mn-cs"/>
        <a:sym typeface="等线"/>
      </a:defRPr>
    </a:lvl7pPr>
    <a:lvl8pPr indent="1600200" latinLnBrk="0">
      <a:defRPr sz="1200">
        <a:latin typeface="+mn-lt"/>
        <a:ea typeface="+mn-ea"/>
        <a:cs typeface="+mn-cs"/>
        <a:sym typeface="等线"/>
      </a:defRPr>
    </a:lvl8pPr>
    <a:lvl9pPr indent="1828800" latinLnBrk="0">
      <a:defRPr sz="1200">
        <a:latin typeface="+mn-lt"/>
        <a:ea typeface="+mn-ea"/>
        <a:cs typeface="+mn-cs"/>
        <a:sym typeface="等线"/>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 name="Shape 903"/>
          <p:cNvSpPr>
            <a:spLocks noGrp="1" noRot="1" noChangeAspect="1"/>
          </p:cNvSpPr>
          <p:nvPr>
            <p:ph type="sldImg"/>
          </p:nvPr>
        </p:nvSpPr>
        <p:spPr>
          <a:xfrm>
            <a:off x="381000" y="685800"/>
            <a:ext cx="6096000" cy="3429000"/>
          </a:xfrm>
          <a:prstGeom prst="rect">
            <a:avLst/>
          </a:prstGeom>
        </p:spPr>
        <p:txBody>
          <a:bodyPr/>
          <a:lstStyle/>
          <a:p>
            <a:endParaRPr/>
          </a:p>
        </p:txBody>
      </p:sp>
      <p:sp>
        <p:nvSpPr>
          <p:cNvPr id="904" name="Shape 904"/>
          <p:cNvSpPr>
            <a:spLocks noGrp="1"/>
          </p:cNvSpPr>
          <p:nvPr>
            <p:ph type="body" sz="quarter" idx="1"/>
          </p:nvPr>
        </p:nvSpPr>
        <p:spPr>
          <a:prstGeom prst="rect">
            <a:avLst/>
          </a:prstGeom>
        </p:spPr>
        <p:txBody>
          <a:bodyPr/>
          <a:lstStyle/>
          <a:p>
            <a:r>
              <a:t>为什么裸用jpg 因为pvr比jpg硬盘大小大太多</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7" name="Shape 1677"/>
          <p:cNvSpPr>
            <a:spLocks noGrp="1" noRot="1" noChangeAspect="1"/>
          </p:cNvSpPr>
          <p:nvPr>
            <p:ph type="sldImg"/>
          </p:nvPr>
        </p:nvSpPr>
        <p:spPr>
          <a:xfrm>
            <a:off x="381000" y="685800"/>
            <a:ext cx="6096000" cy="3429000"/>
          </a:xfrm>
          <a:prstGeom prst="rect">
            <a:avLst/>
          </a:prstGeom>
        </p:spPr>
        <p:txBody>
          <a:bodyPr/>
          <a:lstStyle/>
          <a:p>
            <a:endParaRPr/>
          </a:p>
        </p:txBody>
      </p:sp>
      <p:sp>
        <p:nvSpPr>
          <p:cNvPr id="1678" name="Shape 1678"/>
          <p:cNvSpPr>
            <a:spLocks noGrp="1"/>
          </p:cNvSpPr>
          <p:nvPr>
            <p:ph type="body" sz="quarter" idx="1"/>
          </p:nvPr>
        </p:nvSpPr>
        <p:spPr>
          <a:prstGeom prst="rect">
            <a:avLst/>
          </a:prstGeom>
        </p:spPr>
        <p:txBody>
          <a:bodyPr/>
          <a:lstStyle/>
          <a:p>
            <a:r>
              <a:t>为什么裸用jpg 因为pvr比jpg硬盘大小大太多</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1" name="Shape 1691"/>
          <p:cNvSpPr>
            <a:spLocks noGrp="1" noRot="1" noChangeAspect="1"/>
          </p:cNvSpPr>
          <p:nvPr>
            <p:ph type="sldImg"/>
          </p:nvPr>
        </p:nvSpPr>
        <p:spPr>
          <a:xfrm>
            <a:off x="381000" y="685800"/>
            <a:ext cx="6096000" cy="3429000"/>
          </a:xfrm>
          <a:prstGeom prst="rect">
            <a:avLst/>
          </a:prstGeom>
        </p:spPr>
        <p:txBody>
          <a:bodyPr/>
          <a:lstStyle/>
          <a:p>
            <a:endParaRPr/>
          </a:p>
        </p:txBody>
      </p:sp>
      <p:sp>
        <p:nvSpPr>
          <p:cNvPr id="1692" name="Shape 1692"/>
          <p:cNvSpPr>
            <a:spLocks noGrp="1"/>
          </p:cNvSpPr>
          <p:nvPr>
            <p:ph type="body" sz="quarter" idx="1"/>
          </p:nvPr>
        </p:nvSpPr>
        <p:spPr>
          <a:prstGeom prst="rect">
            <a:avLst/>
          </a:prstGeom>
        </p:spPr>
        <p:txBody>
          <a:bodyPr/>
          <a:lstStyle/>
          <a:p>
            <a:r>
              <a:t>灵活性 JPG ASTC 10分  其他的0分</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1" name="Shape 991"/>
          <p:cNvSpPr>
            <a:spLocks noGrp="1" noRot="1" noChangeAspect="1"/>
          </p:cNvSpPr>
          <p:nvPr>
            <p:ph type="sldImg"/>
          </p:nvPr>
        </p:nvSpPr>
        <p:spPr>
          <a:xfrm>
            <a:off x="381000" y="685800"/>
            <a:ext cx="6096000" cy="3429000"/>
          </a:xfrm>
          <a:prstGeom prst="rect">
            <a:avLst/>
          </a:prstGeom>
        </p:spPr>
        <p:txBody>
          <a:bodyPr/>
          <a:lstStyle/>
          <a:p>
            <a:endParaRPr/>
          </a:p>
        </p:txBody>
      </p:sp>
      <p:sp>
        <p:nvSpPr>
          <p:cNvPr id="992" name="Shape 992"/>
          <p:cNvSpPr>
            <a:spLocks noGrp="1"/>
          </p:cNvSpPr>
          <p:nvPr>
            <p:ph type="body" sz="quarter" idx="1"/>
          </p:nvPr>
        </p:nvSpPr>
        <p:spPr>
          <a:prstGeom prst="rect">
            <a:avLst/>
          </a:prstGeom>
        </p:spPr>
        <p:txBody>
          <a:bodyPr/>
          <a:lstStyle/>
          <a:p>
            <a:r>
              <a:t>为什么裸用jpg 因为pvr比jpg硬盘大小大太多</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 name="Shape 1090"/>
          <p:cNvSpPr>
            <a:spLocks noGrp="1" noRot="1" noChangeAspect="1"/>
          </p:cNvSpPr>
          <p:nvPr>
            <p:ph type="sldImg"/>
          </p:nvPr>
        </p:nvSpPr>
        <p:spPr>
          <a:xfrm>
            <a:off x="381000" y="685800"/>
            <a:ext cx="6096000" cy="3429000"/>
          </a:xfrm>
          <a:prstGeom prst="rect">
            <a:avLst/>
          </a:prstGeom>
        </p:spPr>
        <p:txBody>
          <a:bodyPr/>
          <a:lstStyle/>
          <a:p>
            <a:endParaRPr/>
          </a:p>
        </p:txBody>
      </p:sp>
      <p:sp>
        <p:nvSpPr>
          <p:cNvPr id="1091" name="Shape 1091"/>
          <p:cNvSpPr>
            <a:spLocks noGrp="1"/>
          </p:cNvSpPr>
          <p:nvPr>
            <p:ph type="body" sz="quarter" idx="1"/>
          </p:nvPr>
        </p:nvSpPr>
        <p:spPr>
          <a:prstGeom prst="rect">
            <a:avLst/>
          </a:prstGeom>
        </p:spPr>
        <p:txBody>
          <a:bodyPr/>
          <a:lstStyle/>
          <a:p>
            <a:r>
              <a:t>为什么裸用jpg 因为pvr比jpg硬盘大小大太多</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 name="Shape 1131"/>
          <p:cNvSpPr>
            <a:spLocks noGrp="1" noRot="1" noChangeAspect="1"/>
          </p:cNvSpPr>
          <p:nvPr>
            <p:ph type="sldImg"/>
          </p:nvPr>
        </p:nvSpPr>
        <p:spPr>
          <a:xfrm>
            <a:off x="381000" y="685800"/>
            <a:ext cx="6096000" cy="3429000"/>
          </a:xfrm>
          <a:prstGeom prst="rect">
            <a:avLst/>
          </a:prstGeom>
        </p:spPr>
        <p:txBody>
          <a:bodyPr/>
          <a:lstStyle/>
          <a:p>
            <a:endParaRPr/>
          </a:p>
        </p:txBody>
      </p:sp>
      <p:sp>
        <p:nvSpPr>
          <p:cNvPr id="1132" name="Shape 1132"/>
          <p:cNvSpPr>
            <a:spLocks noGrp="1"/>
          </p:cNvSpPr>
          <p:nvPr>
            <p:ph type="body" sz="quarter" idx="1"/>
          </p:nvPr>
        </p:nvSpPr>
        <p:spPr>
          <a:prstGeom prst="rect">
            <a:avLst/>
          </a:prstGeom>
        </p:spPr>
        <p:txBody>
          <a:bodyPr/>
          <a:lstStyle/>
          <a:p>
            <a:r>
              <a:t>GPU纹理</a:t>
            </a:r>
          </a:p>
          <a:p>
            <a:r>
              <a:t>几大显卡厂商</a:t>
            </a:r>
          </a:p>
          <a:p>
            <a:endParaRPr/>
          </a:p>
          <a:p>
            <a:r>
              <a:t>解压速度：由于最好能直接从已压缩的纹理直接渲染，为了尽可能地不影响性能，解压缩要尽可能快。</a:t>
            </a:r>
          </a:p>
          <a:p>
            <a:r>
              <a:t>随机访问：由于几乎不可能预测纹素被访问的顺序，任何纹理压缩算法必须允许对其中纹素的随机访问。所以几乎所有的纹理压缩算法都以块为单位压缩和存储纹素，当某一纹素被访问时，只有同一块中若干纹素被读取和解压缩。这项需求也排除了很多压缩率较高的图像压缩方式，例如JPEG和行程长度编码。</a:t>
            </a:r>
          </a:p>
          <a:p>
            <a:r>
              <a:t>压缩率和图像质量：由于人眼的不精确性，相比于其他应用领域，图像渲染更适宜使用有损数据压缩。</a:t>
            </a:r>
          </a:p>
          <a:p>
            <a:r>
              <a:t>编码速度：纹理压缩对压缩速度要求不高，因为绝大多数情况下，纹理只需要进行一次压缩。</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9" name="Shape 1149"/>
          <p:cNvSpPr>
            <a:spLocks noGrp="1" noRot="1" noChangeAspect="1"/>
          </p:cNvSpPr>
          <p:nvPr>
            <p:ph type="sldImg"/>
          </p:nvPr>
        </p:nvSpPr>
        <p:spPr>
          <a:xfrm>
            <a:off x="381000" y="685800"/>
            <a:ext cx="6096000" cy="3429000"/>
          </a:xfrm>
          <a:prstGeom prst="rect">
            <a:avLst/>
          </a:prstGeom>
        </p:spPr>
        <p:txBody>
          <a:bodyPr/>
          <a:lstStyle/>
          <a:p>
            <a:endParaRPr/>
          </a:p>
        </p:txBody>
      </p:sp>
      <p:sp>
        <p:nvSpPr>
          <p:cNvPr id="1150" name="Shape 1150"/>
          <p:cNvSpPr>
            <a:spLocks noGrp="1"/>
          </p:cNvSpPr>
          <p:nvPr>
            <p:ph type="body" sz="quarter" idx="1"/>
          </p:nvPr>
        </p:nvSpPr>
        <p:spPr>
          <a:prstGeom prst="rect">
            <a:avLst/>
          </a:prstGeom>
        </p:spPr>
        <p:txBody>
          <a:bodyPr/>
          <a:lstStyle/>
          <a:p>
            <a:r>
              <a:t>回想前面1.x 2.x的方案, 对于选择上其实是很极端的, 没有平滑的中间选项</a:t>
            </a:r>
          </a:p>
          <a:p>
            <a:r>
              <a:t>例如 RGBA8888和RGBA4444 要么100% 要么50%, 其实我们是需要60% 70% 80%的方案的</a:t>
            </a:r>
          </a:p>
          <a:p>
            <a:r>
              <a:t>astc的出现 , 刚好解决了我们在这方面上的需求</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 name="Shape 1261"/>
          <p:cNvSpPr>
            <a:spLocks noGrp="1" noRot="1" noChangeAspect="1"/>
          </p:cNvSpPr>
          <p:nvPr>
            <p:ph type="sldImg"/>
          </p:nvPr>
        </p:nvSpPr>
        <p:spPr>
          <a:xfrm>
            <a:off x="381000" y="685800"/>
            <a:ext cx="6096000" cy="3429000"/>
          </a:xfrm>
          <a:prstGeom prst="rect">
            <a:avLst/>
          </a:prstGeom>
        </p:spPr>
        <p:txBody>
          <a:bodyPr/>
          <a:lstStyle/>
          <a:p>
            <a:endParaRPr/>
          </a:p>
        </p:txBody>
      </p:sp>
      <p:sp>
        <p:nvSpPr>
          <p:cNvPr id="1262" name="Shape 1262"/>
          <p:cNvSpPr>
            <a:spLocks noGrp="1"/>
          </p:cNvSpPr>
          <p:nvPr>
            <p:ph type="body" sz="quarter" idx="1"/>
          </p:nvPr>
        </p:nvSpPr>
        <p:spPr>
          <a:prstGeom prst="rect">
            <a:avLst/>
          </a:prstGeom>
        </p:spPr>
        <p:txBody>
          <a:bodyPr/>
          <a:lstStyle/>
          <a:p>
            <a:r>
              <a:t>128bits</a:t>
            </a:r>
          </a:p>
          <a:p>
            <a:endParaRPr/>
          </a:p>
          <a:p>
            <a:r>
              <a:t>11bits: 存储weight, height, 以及特殊块的标识，比如void-extent等；</a:t>
            </a:r>
          </a:p>
          <a:p>
            <a:r>
              <a:t>2bits: part数量；</a:t>
            </a:r>
          </a:p>
          <a:p>
            <a:r>
              <a:t>4bits: 存储16种不同的endpoints的模式，比如是LDR或HDR，RGB或是RGBA；</a:t>
            </a:r>
          </a:p>
          <a:p>
            <a:r>
              <a:t>111bit：其中存储endpoints，texel weight以及其它的配置信息，（注意，每种具体的存储大小是可变的，因其采用BISE进行压缩放置）；</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 name="Shape 1321"/>
          <p:cNvSpPr>
            <a:spLocks noGrp="1" noRot="1" noChangeAspect="1"/>
          </p:cNvSpPr>
          <p:nvPr>
            <p:ph type="sldImg"/>
          </p:nvPr>
        </p:nvSpPr>
        <p:spPr>
          <a:xfrm>
            <a:off x="381000" y="685800"/>
            <a:ext cx="6096000" cy="3429000"/>
          </a:xfrm>
          <a:prstGeom prst="rect">
            <a:avLst/>
          </a:prstGeom>
        </p:spPr>
        <p:txBody>
          <a:bodyPr/>
          <a:lstStyle/>
          <a:p>
            <a:endParaRPr/>
          </a:p>
        </p:txBody>
      </p:sp>
      <p:sp>
        <p:nvSpPr>
          <p:cNvPr id="1322" name="Shape 1322"/>
          <p:cNvSpPr>
            <a:spLocks noGrp="1"/>
          </p:cNvSpPr>
          <p:nvPr>
            <p:ph type="body" sz="quarter" idx="1"/>
          </p:nvPr>
        </p:nvSpPr>
        <p:spPr>
          <a:prstGeom prst="rect">
            <a:avLst/>
          </a:prstGeom>
        </p:spPr>
        <p:txBody>
          <a:bodyPr/>
          <a:lstStyle/>
          <a:p>
            <a:r>
              <a:t>Etc1 pvrtc4 不够灵活</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0" name="Shape 1330"/>
          <p:cNvSpPr>
            <a:spLocks noGrp="1" noRot="1" noChangeAspect="1"/>
          </p:cNvSpPr>
          <p:nvPr>
            <p:ph type="sldImg"/>
          </p:nvPr>
        </p:nvSpPr>
        <p:spPr>
          <a:xfrm>
            <a:off x="381000" y="685800"/>
            <a:ext cx="6096000" cy="3429000"/>
          </a:xfrm>
          <a:prstGeom prst="rect">
            <a:avLst/>
          </a:prstGeom>
        </p:spPr>
        <p:txBody>
          <a:bodyPr/>
          <a:lstStyle/>
          <a:p>
            <a:endParaRPr/>
          </a:p>
        </p:txBody>
      </p:sp>
      <p:sp>
        <p:nvSpPr>
          <p:cNvPr id="1331" name="Shape 1331"/>
          <p:cNvSpPr>
            <a:spLocks noGrp="1"/>
          </p:cNvSpPr>
          <p:nvPr>
            <p:ph type="body" sz="quarter" idx="1"/>
          </p:nvPr>
        </p:nvSpPr>
        <p:spPr>
          <a:prstGeom prst="rect">
            <a:avLst/>
          </a:prstGeom>
        </p:spPr>
        <p:txBody>
          <a:bodyPr/>
          <a:lstStyle/>
          <a:p>
            <a:r>
              <a:t>pvrtc4肯定是POT且正方形的, etc1 NPOT 有风险</a:t>
            </a:r>
          </a:p>
          <a:p>
            <a:r>
              <a:t>astc是绝对的npot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1" name="Shape 1441"/>
          <p:cNvSpPr>
            <a:spLocks noGrp="1" noRot="1" noChangeAspect="1"/>
          </p:cNvSpPr>
          <p:nvPr>
            <p:ph type="sldImg"/>
          </p:nvPr>
        </p:nvSpPr>
        <p:spPr>
          <a:prstGeom prst="rect">
            <a:avLst/>
          </a:prstGeom>
        </p:spPr>
        <p:txBody>
          <a:bodyPr/>
          <a:lstStyle/>
          <a:p>
            <a:endParaRPr/>
          </a:p>
        </p:txBody>
      </p:sp>
      <p:sp>
        <p:nvSpPr>
          <p:cNvPr id="1442" name="Shape 1442"/>
          <p:cNvSpPr>
            <a:spLocks noGrp="1"/>
          </p:cNvSpPr>
          <p:nvPr>
            <p:ph type="body" sz="quarter" idx="1"/>
          </p:nvPr>
        </p:nvSpPr>
        <p:spPr>
          <a:prstGeom prst="rect">
            <a:avLst/>
          </a:prstGeom>
        </p:spPr>
        <p:txBody>
          <a:bodyPr/>
          <a:lstStyle/>
          <a:p>
            <a:r>
              <a:t>128 x 128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标题文本"/>
          <p:cNvSpPr txBox="1">
            <a:spLocks noGrp="1"/>
          </p:cNvSpPr>
          <p:nvPr>
            <p:ph type="title"/>
          </p:nvPr>
        </p:nvSpPr>
        <p:spPr>
          <a:xfrm>
            <a:off x="1524000" y="1122362"/>
            <a:ext cx="9144000" cy="2387601"/>
          </a:xfrm>
          <a:prstGeom prst="rect">
            <a:avLst/>
          </a:prstGeom>
        </p:spPr>
        <p:txBody>
          <a:bodyPr anchor="b"/>
          <a:lstStyle>
            <a:lvl1pPr algn="ctr">
              <a:defRPr sz="6000"/>
            </a:lvl1pPr>
          </a:lstStyle>
          <a:p>
            <a:r>
              <a:t>标题文本</a:t>
            </a:r>
          </a:p>
        </p:txBody>
      </p:sp>
      <p:sp>
        <p:nvSpPr>
          <p:cNvPr id="12" name="正文级别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正文级别 1</a:t>
            </a:r>
          </a:p>
          <a:p>
            <a:pPr lvl="1"/>
            <a:r>
              <a:t>正文级别 2</a:t>
            </a:r>
          </a:p>
          <a:p>
            <a:pPr lvl="2"/>
            <a:r>
              <a:t>正文级别 3</a:t>
            </a:r>
          </a:p>
          <a:p>
            <a:pPr lvl="3"/>
            <a:r>
              <a:t>正文级别 4</a:t>
            </a:r>
          </a:p>
          <a:p>
            <a:pPr lvl="4"/>
            <a:r>
              <a:t>正文级别 5</a:t>
            </a:r>
          </a:p>
        </p:txBody>
      </p:sp>
      <p:sp>
        <p:nvSpPr>
          <p:cNvPr id="13"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标题文本"/>
          <p:cNvSpPr txBox="1">
            <a:spLocks noGrp="1"/>
          </p:cNvSpPr>
          <p:nvPr>
            <p:ph type="title"/>
          </p:nvPr>
        </p:nvSpPr>
        <p:spPr>
          <a:prstGeom prst="rect">
            <a:avLst/>
          </a:prstGeom>
        </p:spPr>
        <p:txBody>
          <a:bodyPr/>
          <a:lstStyle/>
          <a:p>
            <a:r>
              <a:t>标题文本</a:t>
            </a:r>
          </a:p>
        </p:txBody>
      </p:sp>
      <p:sp>
        <p:nvSpPr>
          <p:cNvPr id="93"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94"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竖排标题与文本">
    <p:spTree>
      <p:nvGrpSpPr>
        <p:cNvPr id="1" name=""/>
        <p:cNvGrpSpPr/>
        <p:nvPr/>
      </p:nvGrpSpPr>
      <p:grpSpPr>
        <a:xfrm>
          <a:off x="0" y="0"/>
          <a:ext cx="0" cy="0"/>
          <a:chOff x="0" y="0"/>
          <a:chExt cx="0" cy="0"/>
        </a:xfrm>
      </p:grpSpPr>
      <p:sp>
        <p:nvSpPr>
          <p:cNvPr id="101" name="标题文本"/>
          <p:cNvSpPr txBox="1">
            <a:spLocks noGrp="1"/>
          </p:cNvSpPr>
          <p:nvPr>
            <p:ph type="title"/>
          </p:nvPr>
        </p:nvSpPr>
        <p:spPr>
          <a:xfrm>
            <a:off x="8724900" y="365125"/>
            <a:ext cx="2628900" cy="5811838"/>
          </a:xfrm>
          <a:prstGeom prst="rect">
            <a:avLst/>
          </a:prstGeom>
        </p:spPr>
        <p:txBody>
          <a:bodyPr/>
          <a:lstStyle/>
          <a:p>
            <a:r>
              <a:t>标题文本</a:t>
            </a:r>
          </a:p>
        </p:txBody>
      </p:sp>
      <p:sp>
        <p:nvSpPr>
          <p:cNvPr id="102" name="正文级别 1…"/>
          <p:cNvSpPr txBox="1">
            <a:spLocks noGrp="1"/>
          </p:cNvSpPr>
          <p:nvPr>
            <p:ph type="body" idx="1"/>
          </p:nvPr>
        </p:nvSpPr>
        <p:spPr>
          <a:xfrm>
            <a:off x="838200" y="365125"/>
            <a:ext cx="7734300" cy="58118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103"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标题和内容">
    <p:spTree>
      <p:nvGrpSpPr>
        <p:cNvPr id="1" name=""/>
        <p:cNvGrpSpPr/>
        <p:nvPr/>
      </p:nvGrpSpPr>
      <p:grpSpPr>
        <a:xfrm>
          <a:off x="0" y="0"/>
          <a:ext cx="0" cy="0"/>
          <a:chOff x="0" y="0"/>
          <a:chExt cx="0" cy="0"/>
        </a:xfrm>
      </p:grpSpPr>
      <p:sp>
        <p:nvSpPr>
          <p:cNvPr id="20" name="标题文本"/>
          <p:cNvSpPr txBox="1">
            <a:spLocks noGrp="1"/>
          </p:cNvSpPr>
          <p:nvPr>
            <p:ph type="title"/>
          </p:nvPr>
        </p:nvSpPr>
        <p:spPr>
          <a:prstGeom prst="rect">
            <a:avLst/>
          </a:prstGeom>
        </p:spPr>
        <p:txBody>
          <a:bodyPr/>
          <a:lstStyle/>
          <a:p>
            <a:r>
              <a:t>标题文本</a:t>
            </a:r>
          </a:p>
        </p:txBody>
      </p:sp>
      <p:sp>
        <p:nvSpPr>
          <p:cNvPr id="21" name="正文级别 1…"/>
          <p:cNvSpPr txBox="1">
            <a:spLocks noGrp="1"/>
          </p:cNvSpPr>
          <p:nvPr>
            <p:ph type="body" idx="1"/>
          </p:nvPr>
        </p:nvSpPr>
        <p:spPr>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22"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标题文本"/>
          <p:cNvSpPr txBox="1">
            <a:spLocks noGrp="1"/>
          </p:cNvSpPr>
          <p:nvPr>
            <p:ph type="title"/>
          </p:nvPr>
        </p:nvSpPr>
        <p:spPr>
          <a:xfrm>
            <a:off x="831850" y="1709738"/>
            <a:ext cx="10515600" cy="2852737"/>
          </a:xfrm>
          <a:prstGeom prst="rect">
            <a:avLst/>
          </a:prstGeom>
        </p:spPr>
        <p:txBody>
          <a:bodyPr anchor="b"/>
          <a:lstStyle>
            <a:lvl1pPr>
              <a:defRPr sz="6000"/>
            </a:lvl1pPr>
          </a:lstStyle>
          <a:p>
            <a:r>
              <a:t>标题文本</a:t>
            </a:r>
          </a:p>
        </p:txBody>
      </p:sp>
      <p:sp>
        <p:nvSpPr>
          <p:cNvPr id="30" name="正文级别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正文级别 1</a:t>
            </a:r>
          </a:p>
          <a:p>
            <a:pPr lvl="1"/>
            <a:r>
              <a:t>正文级别 2</a:t>
            </a:r>
          </a:p>
          <a:p>
            <a:pPr lvl="2"/>
            <a:r>
              <a:t>正文级别 3</a:t>
            </a:r>
          </a:p>
          <a:p>
            <a:pPr lvl="3"/>
            <a:r>
              <a:t>正文级别 4</a:t>
            </a:r>
          </a:p>
          <a:p>
            <a:pPr lvl="4"/>
            <a:r>
              <a:t>正文级别 5</a:t>
            </a:r>
          </a:p>
        </p:txBody>
      </p:sp>
      <p:sp>
        <p:nvSpPr>
          <p:cNvPr id="31"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标题文本"/>
          <p:cNvSpPr txBox="1">
            <a:spLocks noGrp="1"/>
          </p:cNvSpPr>
          <p:nvPr>
            <p:ph type="title"/>
          </p:nvPr>
        </p:nvSpPr>
        <p:spPr>
          <a:prstGeom prst="rect">
            <a:avLst/>
          </a:prstGeom>
        </p:spPr>
        <p:txBody>
          <a:bodyPr/>
          <a:lstStyle/>
          <a:p>
            <a:r>
              <a:t>标题文本</a:t>
            </a:r>
          </a:p>
        </p:txBody>
      </p:sp>
      <p:sp>
        <p:nvSpPr>
          <p:cNvPr id="39" name="正文级别 1…"/>
          <p:cNvSpPr txBox="1">
            <a:spLocks noGrp="1"/>
          </p:cNvSpPr>
          <p:nvPr>
            <p:ph type="body" sz="half" idx="1"/>
          </p:nvPr>
        </p:nvSpPr>
        <p:spPr>
          <a:xfrm>
            <a:off x="838200" y="1825625"/>
            <a:ext cx="5181600" cy="4351338"/>
          </a:xfrm>
          <a:prstGeom prst="rect">
            <a:avLst/>
          </a:prstGeom>
        </p:spPr>
        <p:txBody>
          <a:bodyPr/>
          <a:lstStyle/>
          <a:p>
            <a:r>
              <a:t>正文级别 1</a:t>
            </a:r>
          </a:p>
          <a:p>
            <a:pPr lvl="1"/>
            <a:r>
              <a:t>正文级别 2</a:t>
            </a:r>
          </a:p>
          <a:p>
            <a:pPr lvl="2"/>
            <a:r>
              <a:t>正文级别 3</a:t>
            </a:r>
          </a:p>
          <a:p>
            <a:pPr lvl="3"/>
            <a:r>
              <a:t>正文级别 4</a:t>
            </a:r>
          </a:p>
          <a:p>
            <a:pPr lvl="4"/>
            <a:r>
              <a:t>正文级别 5</a:t>
            </a:r>
          </a:p>
        </p:txBody>
      </p:sp>
      <p:sp>
        <p:nvSpPr>
          <p:cNvPr id="40"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标题文本"/>
          <p:cNvSpPr txBox="1">
            <a:spLocks noGrp="1"/>
          </p:cNvSpPr>
          <p:nvPr>
            <p:ph type="title"/>
          </p:nvPr>
        </p:nvSpPr>
        <p:spPr>
          <a:xfrm>
            <a:off x="839787" y="365125"/>
            <a:ext cx="10515601" cy="1325563"/>
          </a:xfrm>
          <a:prstGeom prst="rect">
            <a:avLst/>
          </a:prstGeom>
        </p:spPr>
        <p:txBody>
          <a:bodyPr/>
          <a:lstStyle/>
          <a:p>
            <a:r>
              <a:t>标题文本</a:t>
            </a:r>
          </a:p>
        </p:txBody>
      </p:sp>
      <p:sp>
        <p:nvSpPr>
          <p:cNvPr id="48" name="正文级别 1…"/>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正文级别 1</a:t>
            </a:r>
          </a:p>
          <a:p>
            <a:pPr lvl="1"/>
            <a:r>
              <a:t>正文级别 2</a:t>
            </a:r>
          </a:p>
          <a:p>
            <a:pPr lvl="2"/>
            <a:r>
              <a:t>正文级别 3</a:t>
            </a:r>
          </a:p>
          <a:p>
            <a:pPr lvl="3"/>
            <a:r>
              <a:t>正文级别 4</a:t>
            </a:r>
          </a:p>
          <a:p>
            <a:pPr lvl="4"/>
            <a:r>
              <a:t>正文级别 5</a:t>
            </a:r>
          </a:p>
        </p:txBody>
      </p:sp>
      <p:sp>
        <p:nvSpPr>
          <p:cNvPr id="49" name="文本占位符 4"/>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标题文本"/>
          <p:cNvSpPr txBox="1">
            <a:spLocks noGrp="1"/>
          </p:cNvSpPr>
          <p:nvPr>
            <p:ph type="title"/>
          </p:nvPr>
        </p:nvSpPr>
        <p:spPr>
          <a:prstGeom prst="rect">
            <a:avLst/>
          </a:prstGeom>
        </p:spPr>
        <p:txBody>
          <a:bodyPr/>
          <a:lstStyle/>
          <a:p>
            <a:r>
              <a:t>标题文本</a:t>
            </a:r>
          </a:p>
        </p:txBody>
      </p:sp>
      <p:sp>
        <p:nvSpPr>
          <p:cNvPr id="58"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标题文本"/>
          <p:cNvSpPr txBox="1">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73" name="正文级别 1…"/>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正文级别 1</a:t>
            </a:r>
          </a:p>
          <a:p>
            <a:pPr lvl="1"/>
            <a:r>
              <a:t>正文级别 2</a:t>
            </a:r>
          </a:p>
          <a:p>
            <a:pPr lvl="2"/>
            <a:r>
              <a:t>正文级别 3</a:t>
            </a:r>
          </a:p>
          <a:p>
            <a:pPr lvl="3"/>
            <a:r>
              <a:t>正文级别 4</a:t>
            </a:r>
          </a:p>
          <a:p>
            <a:pPr lvl="4"/>
            <a:r>
              <a:t>正文级别 5</a:t>
            </a:r>
          </a:p>
        </p:txBody>
      </p:sp>
      <p:sp>
        <p:nvSpPr>
          <p:cNvPr id="74" name="文本占位符 3"/>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2" name="标题文本"/>
          <p:cNvSpPr txBox="1">
            <a:spLocks noGrp="1"/>
          </p:cNvSpPr>
          <p:nvPr>
            <p:ph type="title"/>
          </p:nvPr>
        </p:nvSpPr>
        <p:spPr>
          <a:xfrm>
            <a:off x="839787" y="457200"/>
            <a:ext cx="3932239" cy="1600200"/>
          </a:xfrm>
          <a:prstGeom prst="rect">
            <a:avLst/>
          </a:prstGeom>
        </p:spPr>
        <p:txBody>
          <a:bodyPr anchor="b"/>
          <a:lstStyle>
            <a:lvl1pPr>
              <a:defRPr sz="3200"/>
            </a:lvl1pPr>
          </a:lstStyle>
          <a:p>
            <a:r>
              <a:t>标题文本</a:t>
            </a:r>
          </a:p>
        </p:txBody>
      </p:sp>
      <p:sp>
        <p:nvSpPr>
          <p:cNvPr id="83" name="图片占位符 2"/>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84" name="正文级别 1…"/>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正文级别 1</a:t>
            </a:r>
          </a:p>
          <a:p>
            <a:pPr lvl="1"/>
            <a:r>
              <a:t>正文级别 2</a:t>
            </a:r>
          </a:p>
          <a:p>
            <a:pPr lvl="2"/>
            <a:r>
              <a:t>正文级别 3</a:t>
            </a:r>
          </a:p>
          <a:p>
            <a:pPr lvl="3"/>
            <a:r>
              <a:t>正文级别 4</a:t>
            </a:r>
          </a:p>
          <a:p>
            <a:pPr lvl="4"/>
            <a:r>
              <a:t>正文级别 5</a:t>
            </a:r>
          </a:p>
        </p:txBody>
      </p:sp>
      <p:sp>
        <p:nvSpPr>
          <p:cNvPr id="85" name="幻灯片编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标题文本"/>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标题文本</a:t>
            </a:r>
          </a:p>
        </p:txBody>
      </p:sp>
      <p:sp>
        <p:nvSpPr>
          <p:cNvPr id="3" name="正文级别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正文级别 1</a:t>
            </a:r>
          </a:p>
          <a:p>
            <a:pPr lvl="1"/>
            <a:r>
              <a:t>正文级别 2</a:t>
            </a:r>
          </a:p>
          <a:p>
            <a:pPr lvl="2"/>
            <a:r>
              <a:t>正文级别 3</a:t>
            </a:r>
          </a:p>
          <a:p>
            <a:pPr lvl="3"/>
            <a:r>
              <a:t>正文级别 4</a:t>
            </a:r>
          </a:p>
          <a:p>
            <a:pPr lvl="4"/>
            <a:r>
              <a:t>正文级别 5</a:t>
            </a:r>
          </a:p>
        </p:txBody>
      </p:sp>
      <p:sp>
        <p:nvSpPr>
          <p:cNvPr id="4" name="幻灯片编号"/>
          <p:cNvSpPr txBox="1">
            <a:spLocks noGrp="1"/>
          </p:cNvSpPr>
          <p:nvPr>
            <p:ph type="sldNum" sz="quarter" idx="2"/>
          </p:nvPr>
        </p:nvSpPr>
        <p:spPr>
          <a:xfrm>
            <a:off x="11080144" y="6404292"/>
            <a:ext cx="273657"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等线 Light"/>
          <a:ea typeface="等线 Light"/>
          <a:cs typeface="等线 Light"/>
          <a:sym typeface="等线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等线"/>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等线"/>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解决方案2.2</a:t>
            </a:r>
          </a:p>
        </p:txBody>
      </p:sp>
      <p:sp>
        <p:nvSpPr>
          <p:cNvPr id="883"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885" name="文本框 10"/>
          <p:cNvSpPr txBox="1"/>
          <p:nvPr/>
        </p:nvSpPr>
        <p:spPr>
          <a:xfrm>
            <a:off x="3519806" y="136869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iOS</a:t>
            </a:r>
          </a:p>
        </p:txBody>
      </p:sp>
      <p:sp>
        <p:nvSpPr>
          <p:cNvPr id="886" name="文本框 13"/>
          <p:cNvSpPr txBox="1"/>
          <p:nvPr/>
        </p:nvSpPr>
        <p:spPr>
          <a:xfrm>
            <a:off x="8065268" y="138532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android</a:t>
            </a:r>
          </a:p>
        </p:txBody>
      </p:sp>
      <p:sp>
        <p:nvSpPr>
          <p:cNvPr id="887" name="文本框 14"/>
          <p:cNvSpPr txBox="1"/>
          <p:nvPr/>
        </p:nvSpPr>
        <p:spPr>
          <a:xfrm>
            <a:off x="776608" y="2105998"/>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888" name="文本框 17"/>
          <p:cNvSpPr txBox="1"/>
          <p:nvPr/>
        </p:nvSpPr>
        <p:spPr>
          <a:xfrm>
            <a:off x="776610" y="3729420"/>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a:t>
            </a:r>
          </a:p>
        </p:txBody>
      </p:sp>
      <p:sp>
        <p:nvSpPr>
          <p:cNvPr id="889" name="文本框 19"/>
          <p:cNvSpPr txBox="1"/>
          <p:nvPr/>
        </p:nvSpPr>
        <p:spPr>
          <a:xfrm>
            <a:off x="3100662" y="1975093"/>
            <a:ext cx="4284877" cy="1767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FFFFFF"/>
                </a:solidFill>
                <a:latin typeface="微软雅黑"/>
                <a:ea typeface="微软雅黑"/>
                <a:cs typeface="微软雅黑"/>
                <a:sym typeface="微软雅黑"/>
              </a:defRPr>
            </a:pPr>
            <a:r>
              <a:t>PVRTCI4</a:t>
            </a:r>
          </a:p>
          <a:p>
            <a:pPr>
              <a:defRPr b="1">
                <a:solidFill>
                  <a:srgbClr val="FFFFFF"/>
                </a:solidFill>
                <a:latin typeface="微软雅黑"/>
                <a:ea typeface="微软雅黑"/>
                <a:cs typeface="微软雅黑"/>
                <a:sym typeface="微软雅黑"/>
              </a:defRPr>
            </a:pPr>
            <a:endParaRPr/>
          </a:p>
        </p:txBody>
      </p:sp>
      <p:sp>
        <p:nvSpPr>
          <p:cNvPr id="890" name="文本框 24"/>
          <p:cNvSpPr txBox="1"/>
          <p:nvPr/>
        </p:nvSpPr>
        <p:spPr>
          <a:xfrm>
            <a:off x="3100662" y="3797946"/>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FFFFFF"/>
                </a:solidFill>
                <a:latin typeface="微软雅黑"/>
                <a:ea typeface="微软雅黑"/>
                <a:cs typeface="微软雅黑"/>
                <a:sym typeface="微软雅黑"/>
              </a:defRPr>
            </a:pPr>
            <a:r>
              <a:t>PVRTCI4</a:t>
            </a:r>
          </a:p>
          <a:p>
            <a:pPr>
              <a:defRPr b="1">
                <a:solidFill>
                  <a:srgbClr val="FFFFFF"/>
                </a:solidFill>
                <a:latin typeface="微软雅黑"/>
                <a:ea typeface="微软雅黑"/>
                <a:cs typeface="微软雅黑"/>
                <a:sym typeface="微软雅黑"/>
              </a:defRPr>
            </a:pPr>
            <a:endParaRPr/>
          </a:p>
        </p:txBody>
      </p:sp>
      <p:sp>
        <p:nvSpPr>
          <p:cNvPr id="891" name="文本框 25"/>
          <p:cNvSpPr txBox="1"/>
          <p:nvPr/>
        </p:nvSpPr>
        <p:spPr>
          <a:xfrm>
            <a:off x="7567152" y="1975093"/>
            <a:ext cx="4284877" cy="1767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FFFFFF"/>
                </a:solidFill>
                <a:latin typeface="微软雅黑"/>
                <a:ea typeface="微软雅黑"/>
                <a:cs typeface="微软雅黑"/>
                <a:sym typeface="微软雅黑"/>
              </a:defRPr>
            </a:pPr>
            <a:r>
              <a:t>ETC1+ETC1</a:t>
            </a:r>
          </a:p>
          <a:p>
            <a:pPr>
              <a:defRPr b="1">
                <a:solidFill>
                  <a:srgbClr val="FFFFFF"/>
                </a:solidFill>
                <a:latin typeface="微软雅黑"/>
                <a:ea typeface="微软雅黑"/>
                <a:cs typeface="微软雅黑"/>
                <a:sym typeface="微软雅黑"/>
              </a:defRPr>
            </a:pPr>
            <a:endParaRPr/>
          </a:p>
        </p:txBody>
      </p:sp>
      <p:sp>
        <p:nvSpPr>
          <p:cNvPr id="892" name="文本框 26"/>
          <p:cNvSpPr txBox="1"/>
          <p:nvPr/>
        </p:nvSpPr>
        <p:spPr>
          <a:xfrm>
            <a:off x="7567152" y="3797946"/>
            <a:ext cx="4284877" cy="120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FFFFFF"/>
                </a:solidFill>
                <a:latin typeface="微软雅黑"/>
                <a:ea typeface="微软雅黑"/>
                <a:cs typeface="微软雅黑"/>
                <a:sym typeface="微软雅黑"/>
              </a:defRPr>
            </a:pPr>
            <a:r>
              <a:t>ETC1</a:t>
            </a:r>
          </a:p>
        </p:txBody>
      </p:sp>
      <p:graphicFrame>
        <p:nvGraphicFramePr>
          <p:cNvPr id="893" name="表格 27"/>
          <p:cNvGraphicFramePr/>
          <p:nvPr/>
        </p:nvGraphicFramePr>
        <p:xfrm>
          <a:off x="3894232" y="54478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894" name="表格 28"/>
          <p:cNvGraphicFramePr/>
          <p:nvPr/>
        </p:nvGraphicFramePr>
        <p:xfrm>
          <a:off x="2170938" y="54478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895" name="文本框 29"/>
          <p:cNvSpPr txBox="1"/>
          <p:nvPr/>
        </p:nvSpPr>
        <p:spPr>
          <a:xfrm>
            <a:off x="1728554" y="502660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PNG</a:t>
            </a:r>
          </a:p>
        </p:txBody>
      </p:sp>
      <p:sp>
        <p:nvSpPr>
          <p:cNvPr id="896" name="文本框 30"/>
          <p:cNvSpPr txBox="1"/>
          <p:nvPr/>
        </p:nvSpPr>
        <p:spPr>
          <a:xfrm>
            <a:off x="3451847" y="502660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JPG</a:t>
            </a:r>
          </a:p>
        </p:txBody>
      </p:sp>
      <p:graphicFrame>
        <p:nvGraphicFramePr>
          <p:cNvPr id="897" name="表格 31"/>
          <p:cNvGraphicFramePr/>
          <p:nvPr/>
        </p:nvGraphicFramePr>
        <p:xfrm>
          <a:off x="5652694" y="54478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898" name="表格 32"/>
          <p:cNvGraphicFramePr/>
          <p:nvPr/>
        </p:nvGraphicFramePr>
        <p:xfrm>
          <a:off x="7399432" y="54478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899" name="文本框 33"/>
          <p:cNvSpPr txBox="1"/>
          <p:nvPr/>
        </p:nvSpPr>
        <p:spPr>
          <a:xfrm>
            <a:off x="5186864" y="5026023"/>
            <a:ext cx="2478391"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PVR8888</a:t>
            </a:r>
          </a:p>
        </p:txBody>
      </p:sp>
      <p:sp>
        <p:nvSpPr>
          <p:cNvPr id="900" name="文本框 34"/>
          <p:cNvSpPr txBox="1"/>
          <p:nvPr/>
        </p:nvSpPr>
        <p:spPr>
          <a:xfrm>
            <a:off x="6948020" y="5026023"/>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PVRTC4</a:t>
            </a:r>
          </a:p>
        </p:txBody>
      </p:sp>
      <p:graphicFrame>
        <p:nvGraphicFramePr>
          <p:cNvPr id="901" name="表格 35"/>
          <p:cNvGraphicFramePr/>
          <p:nvPr/>
        </p:nvGraphicFramePr>
        <p:xfrm>
          <a:off x="9160588" y="5455968"/>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902" name="文本框 36"/>
          <p:cNvSpPr txBox="1"/>
          <p:nvPr/>
        </p:nvSpPr>
        <p:spPr>
          <a:xfrm>
            <a:off x="8709176" y="503416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ETC1</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解决方案2.8</a:t>
            </a:r>
          </a:p>
        </p:txBody>
      </p:sp>
      <p:sp>
        <p:nvSpPr>
          <p:cNvPr id="996"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998" name="图片 9" descr="图片 9"/>
          <p:cNvPicPr>
            <a:picLocks noChangeAspect="1"/>
          </p:cNvPicPr>
          <p:nvPr/>
        </p:nvPicPr>
        <p:blipFill>
          <a:blip r:embed="rId2"/>
          <a:stretch>
            <a:fillRect/>
          </a:stretch>
        </p:blipFill>
        <p:spPr>
          <a:xfrm>
            <a:off x="1336431" y="2058907"/>
            <a:ext cx="9858896" cy="4197006"/>
          </a:xfrm>
          <a:prstGeom prst="rect">
            <a:avLst/>
          </a:prstGeom>
          <a:ln w="12700">
            <a:miter lim="400000"/>
          </a:ln>
        </p:spPr>
      </p:pic>
      <p:sp>
        <p:nvSpPr>
          <p:cNvPr id="999" name="矩形 10"/>
          <p:cNvSpPr txBox="1"/>
          <p:nvPr/>
        </p:nvSpPr>
        <p:spPr>
          <a:xfrm>
            <a:off x="3197861" y="6267343"/>
            <a:ext cx="7023232"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&gt;= android4.3                        1.28%</a:t>
            </a:r>
          </a:p>
        </p:txBody>
      </p:sp>
      <p:sp>
        <p:nvSpPr>
          <p:cNvPr id="1000" name="文本框 11"/>
          <p:cNvSpPr txBox="1"/>
          <p:nvPr/>
        </p:nvSpPr>
        <p:spPr>
          <a:xfrm>
            <a:off x="4854752" y="131154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ETC2</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解决方案2.8</a:t>
            </a:r>
          </a:p>
        </p:txBody>
      </p:sp>
      <p:sp>
        <p:nvSpPr>
          <p:cNvPr id="1004"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graphicFrame>
        <p:nvGraphicFramePr>
          <p:cNvPr id="1006" name="表格 7"/>
          <p:cNvGraphicFramePr/>
          <p:nvPr/>
        </p:nvGraphicFramePr>
        <p:xfrm>
          <a:off x="304800" y="2277710"/>
          <a:ext cx="5650227" cy="3412064"/>
        </p:xfrm>
        <a:graphic>
          <a:graphicData uri="http://schemas.openxmlformats.org/drawingml/2006/table">
            <a:tbl>
              <a:tblPr firstRow="1" bandRow="1">
                <a:tableStyleId>{4C3C2611-4C71-4FC5-86AE-919BDF0F9419}</a:tableStyleId>
              </a:tblPr>
              <a:tblGrid>
                <a:gridCol w="1207476">
                  <a:extLst>
                    <a:ext uri="{9D8B030D-6E8A-4147-A177-3AD203B41FA5}">
                      <a16:colId xmlns:a16="http://schemas.microsoft.com/office/drawing/2014/main" val="20000"/>
                    </a:ext>
                  </a:extLst>
                </a:gridCol>
                <a:gridCol w="1032246">
                  <a:extLst>
                    <a:ext uri="{9D8B030D-6E8A-4147-A177-3AD203B41FA5}">
                      <a16:colId xmlns:a16="http://schemas.microsoft.com/office/drawing/2014/main" val="20001"/>
                    </a:ext>
                  </a:extLst>
                </a:gridCol>
                <a:gridCol w="1136835">
                  <a:extLst>
                    <a:ext uri="{9D8B030D-6E8A-4147-A177-3AD203B41FA5}">
                      <a16:colId xmlns:a16="http://schemas.microsoft.com/office/drawing/2014/main" val="20002"/>
                    </a:ext>
                  </a:extLst>
                </a:gridCol>
                <a:gridCol w="1136835">
                  <a:extLst>
                    <a:ext uri="{9D8B030D-6E8A-4147-A177-3AD203B41FA5}">
                      <a16:colId xmlns:a16="http://schemas.microsoft.com/office/drawing/2014/main" val="20003"/>
                    </a:ext>
                  </a:extLst>
                </a:gridCol>
                <a:gridCol w="1136835">
                  <a:extLst>
                    <a:ext uri="{9D8B030D-6E8A-4147-A177-3AD203B41FA5}">
                      <a16:colId xmlns:a16="http://schemas.microsoft.com/office/drawing/2014/main" val="20004"/>
                    </a:ext>
                  </a:extLst>
                </a:gridCol>
              </a:tblGrid>
              <a:tr h="291253">
                <a:tc>
                  <a:txBody>
                    <a:bodyPr/>
                    <a:lstStyle/>
                    <a:p>
                      <a:pPr algn="l">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OpenGL ES</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纹理尺寸</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系统位数</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l">
                        <a:defRPr sz="1800"/>
                      </a:pPr>
                      <a:r>
                        <a:rPr sz="1400" b="1">
                          <a:solidFill>
                            <a:srgbClr val="FFFFFF"/>
                          </a:solidFill>
                          <a:latin typeface="微软雅黑"/>
                          <a:ea typeface="微软雅黑"/>
                          <a:cs typeface="微软雅黑"/>
                          <a:sym typeface="微软雅黑"/>
                        </a:rPr>
                        <a:t>iPhone</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1024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l">
                        <a:defRPr sz="1800"/>
                      </a:pPr>
                      <a:r>
                        <a:rPr sz="1400" b="1">
                          <a:solidFill>
                            <a:srgbClr val="FFFFFF"/>
                          </a:solidFill>
                          <a:latin typeface="微软雅黑"/>
                          <a:ea typeface="微软雅黑"/>
                          <a:cs typeface="微软雅黑"/>
                          <a:sym typeface="微软雅黑"/>
                        </a:rPr>
                        <a:t>iPhone3G</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1024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l">
                        <a:defRPr sz="1800"/>
                      </a:pPr>
                      <a:r>
                        <a:rPr sz="1400" b="1">
                          <a:solidFill>
                            <a:srgbClr val="FFFFFF"/>
                          </a:solidFill>
                          <a:latin typeface="微软雅黑"/>
                          <a:ea typeface="微软雅黑"/>
                          <a:cs typeface="微软雅黑"/>
                          <a:sym typeface="微软雅黑"/>
                        </a:rPr>
                        <a:t>iPhone3GS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l">
                        <a:defRPr sz="1800"/>
                      </a:pPr>
                      <a:r>
                        <a:rPr sz="1400" b="1">
                          <a:solidFill>
                            <a:srgbClr val="FFFFFF"/>
                          </a:solidFill>
                          <a:latin typeface="微软雅黑"/>
                          <a:ea typeface="微软雅黑"/>
                          <a:cs typeface="微软雅黑"/>
                          <a:sym typeface="微软雅黑"/>
                        </a:rPr>
                        <a:t>iPhone4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4"/>
                  </a:ext>
                </a:extLst>
              </a:tr>
              <a:tr h="291253">
                <a:tc>
                  <a:txBody>
                    <a:bodyPr/>
                    <a:lstStyle/>
                    <a:p>
                      <a:pPr algn="l">
                        <a:defRPr sz="1800"/>
                      </a:pPr>
                      <a:r>
                        <a:rPr sz="1400" b="1">
                          <a:solidFill>
                            <a:srgbClr val="FFFFFF"/>
                          </a:solidFill>
                          <a:latin typeface="微软雅黑"/>
                          <a:ea typeface="微软雅黑"/>
                          <a:cs typeface="微软雅黑"/>
                          <a:sym typeface="微软雅黑"/>
                        </a:rPr>
                        <a:t>iPhone4S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5"/>
                  </a:ext>
                </a:extLst>
              </a:tr>
              <a:tr h="291253">
                <a:tc>
                  <a:txBody>
                    <a:bodyPr/>
                    <a:lstStyle/>
                    <a:p>
                      <a:pPr algn="l">
                        <a:defRPr sz="1800"/>
                      </a:pPr>
                      <a:r>
                        <a:rPr sz="1400" b="1">
                          <a:solidFill>
                            <a:srgbClr val="FFFFFF"/>
                          </a:solidFill>
                          <a:latin typeface="微软雅黑"/>
                          <a:ea typeface="微软雅黑"/>
                          <a:cs typeface="微软雅黑"/>
                          <a:sym typeface="微软雅黑"/>
                        </a:rPr>
                        <a:t>iPhone5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6"/>
                  </a:ext>
                </a:extLst>
              </a:tr>
              <a:tr h="291253">
                <a:tc>
                  <a:txBody>
                    <a:bodyPr/>
                    <a:lstStyle/>
                    <a:p>
                      <a:pPr algn="l">
                        <a:defRPr sz="1800"/>
                      </a:pPr>
                      <a:r>
                        <a:rPr sz="1400" b="1">
                          <a:solidFill>
                            <a:srgbClr val="FFFFFF"/>
                          </a:solidFill>
                          <a:latin typeface="微软雅黑"/>
                          <a:ea typeface="微软雅黑"/>
                          <a:cs typeface="微软雅黑"/>
                          <a:sym typeface="微软雅黑"/>
                        </a:rPr>
                        <a:t>iPhone5S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7"/>
                  </a:ext>
                </a:extLst>
              </a:tr>
              <a:tr h="291253">
                <a:tc>
                  <a:txBody>
                    <a:bodyPr/>
                    <a:lstStyle/>
                    <a:p>
                      <a:pPr algn="l">
                        <a:defRPr sz="1800"/>
                      </a:pPr>
                      <a:r>
                        <a:rPr sz="1400" b="1">
                          <a:solidFill>
                            <a:srgbClr val="FFFFFF"/>
                          </a:solidFill>
                          <a:latin typeface="微软雅黑"/>
                          <a:ea typeface="微软雅黑"/>
                          <a:cs typeface="微软雅黑"/>
                          <a:sym typeface="微软雅黑"/>
                        </a:rPr>
                        <a:t>iPhone6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8"/>
                  </a:ext>
                </a:extLst>
              </a:tr>
              <a:tr h="291253">
                <a:tc>
                  <a:txBody>
                    <a:bodyPr/>
                    <a:lstStyle/>
                    <a:p>
                      <a:pPr algn="l">
                        <a:defRPr sz="1800"/>
                      </a:pPr>
                      <a:r>
                        <a:rPr sz="1400" b="1">
                          <a:solidFill>
                            <a:srgbClr val="FFFFFF"/>
                          </a:solidFill>
                          <a:latin typeface="微软雅黑"/>
                          <a:ea typeface="微软雅黑"/>
                          <a:cs typeface="微软雅黑"/>
                          <a:sym typeface="微软雅黑"/>
                        </a:rPr>
                        <a:t>iPhone6S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9"/>
                  </a:ext>
                </a:extLst>
              </a:tr>
              <a:tr h="291253">
                <a:tc>
                  <a:txBody>
                    <a:bodyPr/>
                    <a:lstStyle/>
                    <a:p>
                      <a:pPr algn="l">
                        <a:defRPr sz="1800"/>
                      </a:pPr>
                      <a:r>
                        <a:rPr sz="1400" b="1">
                          <a:solidFill>
                            <a:srgbClr val="FFFFFF"/>
                          </a:solidFill>
                          <a:latin typeface="微软雅黑"/>
                          <a:ea typeface="微软雅黑"/>
                          <a:cs typeface="微软雅黑"/>
                          <a:sym typeface="微软雅黑"/>
                        </a:rPr>
                        <a:t>iPhone7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10"/>
                  </a:ext>
                </a:extLst>
              </a:tr>
            </a:tbl>
          </a:graphicData>
        </a:graphic>
      </p:graphicFrame>
      <p:graphicFrame>
        <p:nvGraphicFramePr>
          <p:cNvPr id="1007" name="表格 8"/>
          <p:cNvGraphicFramePr/>
          <p:nvPr/>
        </p:nvGraphicFramePr>
        <p:xfrm>
          <a:off x="6236677" y="2277710"/>
          <a:ext cx="5650227" cy="3412064"/>
        </p:xfrm>
        <a:graphic>
          <a:graphicData uri="http://schemas.openxmlformats.org/drawingml/2006/table">
            <a:tbl>
              <a:tblPr firstRow="1" bandRow="1">
                <a:tableStyleId>{4C3C2611-4C71-4FC5-86AE-919BDF0F9419}</a:tableStyleId>
              </a:tblPr>
              <a:tblGrid>
                <a:gridCol w="1207476">
                  <a:extLst>
                    <a:ext uri="{9D8B030D-6E8A-4147-A177-3AD203B41FA5}">
                      <a16:colId xmlns:a16="http://schemas.microsoft.com/office/drawing/2014/main" val="20000"/>
                    </a:ext>
                  </a:extLst>
                </a:gridCol>
                <a:gridCol w="1032246">
                  <a:extLst>
                    <a:ext uri="{9D8B030D-6E8A-4147-A177-3AD203B41FA5}">
                      <a16:colId xmlns:a16="http://schemas.microsoft.com/office/drawing/2014/main" val="20001"/>
                    </a:ext>
                  </a:extLst>
                </a:gridCol>
                <a:gridCol w="1136835">
                  <a:extLst>
                    <a:ext uri="{9D8B030D-6E8A-4147-A177-3AD203B41FA5}">
                      <a16:colId xmlns:a16="http://schemas.microsoft.com/office/drawing/2014/main" val="20002"/>
                    </a:ext>
                  </a:extLst>
                </a:gridCol>
                <a:gridCol w="1136835">
                  <a:extLst>
                    <a:ext uri="{9D8B030D-6E8A-4147-A177-3AD203B41FA5}">
                      <a16:colId xmlns:a16="http://schemas.microsoft.com/office/drawing/2014/main" val="20003"/>
                    </a:ext>
                  </a:extLst>
                </a:gridCol>
                <a:gridCol w="1136835">
                  <a:extLst>
                    <a:ext uri="{9D8B030D-6E8A-4147-A177-3AD203B41FA5}">
                      <a16:colId xmlns:a16="http://schemas.microsoft.com/office/drawing/2014/main" val="20004"/>
                    </a:ext>
                  </a:extLst>
                </a:gridCol>
              </a:tblGrid>
              <a:tr h="291253">
                <a:tc>
                  <a:txBody>
                    <a:bodyPr/>
                    <a:lstStyle/>
                    <a:p>
                      <a:pPr algn="l">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OpenGL ES</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纹理尺寸</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系统位数</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l">
                        <a:defRPr sz="1800"/>
                      </a:pPr>
                      <a:r>
                        <a:rPr sz="1400" b="1">
                          <a:solidFill>
                            <a:srgbClr val="FFFFFF"/>
                          </a:solidFill>
                          <a:latin typeface="微软雅黑"/>
                          <a:ea typeface="微软雅黑"/>
                          <a:cs typeface="微软雅黑"/>
                          <a:sym typeface="微软雅黑"/>
                        </a:rPr>
                        <a:t>iPad</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l">
                        <a:defRPr sz="1800"/>
                      </a:pPr>
                      <a:r>
                        <a:rPr sz="1400" b="1">
                          <a:solidFill>
                            <a:srgbClr val="FFFFFF"/>
                          </a:solidFill>
                          <a:latin typeface="微软雅黑"/>
                          <a:ea typeface="微软雅黑"/>
                          <a:cs typeface="微软雅黑"/>
                          <a:sym typeface="微软雅黑"/>
                        </a:rPr>
                        <a:t>iPad 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l">
                        <a:defRPr sz="1800"/>
                      </a:pPr>
                      <a:r>
                        <a:rPr sz="1400" b="1">
                          <a:solidFill>
                            <a:srgbClr val="FFFFFF"/>
                          </a:solidFill>
                          <a:latin typeface="微软雅黑"/>
                          <a:ea typeface="微软雅黑"/>
                          <a:cs typeface="微软雅黑"/>
                          <a:sym typeface="微软雅黑"/>
                        </a:rPr>
                        <a:t>iPad 3</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l">
                        <a:defRPr sz="1800"/>
                      </a:pPr>
                      <a:r>
                        <a:rPr sz="1400" b="1">
                          <a:solidFill>
                            <a:srgbClr val="FFFFFF"/>
                          </a:solidFill>
                          <a:latin typeface="微软雅黑"/>
                          <a:ea typeface="微软雅黑"/>
                          <a:cs typeface="微软雅黑"/>
                          <a:sym typeface="微软雅黑"/>
                        </a:rPr>
                        <a:t>iPad 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 </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4"/>
                  </a:ext>
                </a:extLst>
              </a:tr>
              <a:tr h="291253">
                <a:tc>
                  <a:txBody>
                    <a:bodyPr/>
                    <a:lstStyle/>
                    <a:p>
                      <a:pPr algn="l">
                        <a:defRPr sz="1800"/>
                      </a:pPr>
                      <a:r>
                        <a:rPr sz="1400" b="1">
                          <a:solidFill>
                            <a:srgbClr val="FFFFFF"/>
                          </a:solidFill>
                          <a:latin typeface="微软雅黑"/>
                          <a:ea typeface="微软雅黑"/>
                          <a:cs typeface="微软雅黑"/>
                          <a:sym typeface="微软雅黑"/>
                        </a:rPr>
                        <a:t>iPad Mini</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5"/>
                  </a:ext>
                </a:extLst>
              </a:tr>
              <a:tr h="291253">
                <a:tc>
                  <a:txBody>
                    <a:bodyPr/>
                    <a:lstStyle/>
                    <a:p>
                      <a:pPr algn="l">
                        <a:defRPr sz="1800"/>
                      </a:pPr>
                      <a:r>
                        <a:rPr sz="1400" b="1">
                          <a:solidFill>
                            <a:srgbClr val="FFFFFF"/>
                          </a:solidFill>
                          <a:latin typeface="微软雅黑"/>
                          <a:ea typeface="微软雅黑"/>
                          <a:cs typeface="微软雅黑"/>
                          <a:sym typeface="微软雅黑"/>
                        </a:rPr>
                        <a:t>iPad Air</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6"/>
                  </a:ext>
                </a:extLst>
              </a:tr>
              <a:tr h="291253">
                <a:tc>
                  <a:txBody>
                    <a:bodyPr/>
                    <a:lstStyle/>
                    <a:p>
                      <a:pPr algn="l">
                        <a:defRPr sz="1800"/>
                      </a:pPr>
                      <a:r>
                        <a:rPr sz="1400" b="1">
                          <a:solidFill>
                            <a:srgbClr val="FFFFFF"/>
                          </a:solidFill>
                          <a:latin typeface="微软雅黑"/>
                          <a:ea typeface="微软雅黑"/>
                          <a:cs typeface="微软雅黑"/>
                          <a:sym typeface="微软雅黑"/>
                        </a:rPr>
                        <a:t>iPad Mini 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7"/>
                  </a:ext>
                </a:extLst>
              </a:tr>
              <a:tr h="291253">
                <a:tc>
                  <a:txBody>
                    <a:bodyPr/>
                    <a:lstStyle/>
                    <a:p>
                      <a:pPr algn="l">
                        <a:defRPr sz="1800"/>
                      </a:pPr>
                      <a:r>
                        <a:rPr sz="1400" b="1">
                          <a:solidFill>
                            <a:srgbClr val="FFFFFF"/>
                          </a:solidFill>
                          <a:latin typeface="微软雅黑"/>
                          <a:ea typeface="微软雅黑"/>
                          <a:cs typeface="微软雅黑"/>
                          <a:sym typeface="微软雅黑"/>
                        </a:rPr>
                        <a:t>iPad Mini 3</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8"/>
                  </a:ext>
                </a:extLst>
              </a:tr>
              <a:tr h="291253">
                <a:tc>
                  <a:txBody>
                    <a:bodyPr/>
                    <a:lstStyle/>
                    <a:p>
                      <a:pPr algn="l">
                        <a:defRPr sz="1800"/>
                      </a:pPr>
                      <a:r>
                        <a:rPr sz="1400" b="1">
                          <a:solidFill>
                            <a:srgbClr val="FFFFFF"/>
                          </a:solidFill>
                          <a:latin typeface="微软雅黑"/>
                          <a:ea typeface="微软雅黑"/>
                          <a:cs typeface="微软雅黑"/>
                          <a:sym typeface="微软雅黑"/>
                        </a:rPr>
                        <a:t>iPad Mini 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9"/>
                  </a:ext>
                </a:extLst>
              </a:tr>
              <a:tr h="291253">
                <a:tc>
                  <a:txBody>
                    <a:bodyPr/>
                    <a:lstStyle/>
                    <a:p>
                      <a:pPr algn="l">
                        <a:defRPr sz="1800"/>
                      </a:pPr>
                      <a:r>
                        <a:rPr sz="1400" b="1">
                          <a:solidFill>
                            <a:srgbClr val="FFFFFF"/>
                          </a:solidFill>
                          <a:latin typeface="微软雅黑"/>
                          <a:ea typeface="微软雅黑"/>
                          <a:cs typeface="微软雅黑"/>
                          <a:sym typeface="微软雅黑"/>
                        </a:rPr>
                        <a:t>iPad Pro</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10"/>
                  </a:ext>
                </a:extLst>
              </a:tr>
            </a:tbl>
          </a:graphicData>
        </a:graphic>
      </p:graphicFrame>
      <p:sp>
        <p:nvSpPr>
          <p:cNvPr id="1008" name="文本框 9"/>
          <p:cNvSpPr txBox="1"/>
          <p:nvPr/>
        </p:nvSpPr>
        <p:spPr>
          <a:xfrm>
            <a:off x="4854752" y="131154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ETC2</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 name="文本框 8"/>
          <p:cNvSpPr txBox="1"/>
          <p:nvPr/>
        </p:nvSpPr>
        <p:spPr>
          <a:xfrm>
            <a:off x="-242735" y="3241170"/>
            <a:ext cx="2478392"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400" b="1">
                <a:solidFill>
                  <a:srgbClr val="00B0F0"/>
                </a:solidFill>
                <a:latin typeface="微软雅黑"/>
                <a:ea typeface="微软雅黑"/>
                <a:cs typeface="微软雅黑"/>
                <a:sym typeface="微软雅黑"/>
              </a:defRPr>
            </a:pPr>
            <a:r>
              <a:t>ETC2</a:t>
            </a:r>
          </a:p>
          <a:p>
            <a:pPr algn="ctr">
              <a:defRPr sz="2400" b="1">
                <a:solidFill>
                  <a:srgbClr val="00B0F0"/>
                </a:solidFill>
                <a:latin typeface="微软雅黑"/>
                <a:ea typeface="微软雅黑"/>
                <a:cs typeface="微软雅黑"/>
                <a:sym typeface="微软雅黑"/>
              </a:defRPr>
            </a:pPr>
            <a:r>
              <a:t>12.5%</a:t>
            </a:r>
          </a:p>
        </p:txBody>
      </p:sp>
      <p:sp>
        <p:nvSpPr>
          <p:cNvPr id="1013" name="文本框 9"/>
          <p:cNvSpPr txBox="1"/>
          <p:nvPr/>
        </p:nvSpPr>
        <p:spPr>
          <a:xfrm>
            <a:off x="10126673" y="3258496"/>
            <a:ext cx="2478392"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400" b="1">
                <a:solidFill>
                  <a:srgbClr val="9DC3E6"/>
                </a:solidFill>
                <a:latin typeface="微软雅黑"/>
                <a:ea typeface="微软雅黑"/>
                <a:cs typeface="微软雅黑"/>
                <a:sym typeface="微软雅黑"/>
              </a:defRPr>
            </a:pPr>
            <a:r>
              <a:t>ETC1</a:t>
            </a:r>
          </a:p>
          <a:p>
            <a:pPr algn="ctr">
              <a:defRPr sz="2400" b="1">
                <a:solidFill>
                  <a:srgbClr val="9DC3E6"/>
                </a:solidFill>
                <a:latin typeface="微软雅黑"/>
                <a:ea typeface="微软雅黑"/>
                <a:cs typeface="微软雅黑"/>
                <a:sym typeface="微软雅黑"/>
              </a:defRPr>
            </a:pPr>
            <a:r>
              <a:t>12.5%</a:t>
            </a:r>
          </a:p>
        </p:txBody>
      </p:sp>
      <p:pic>
        <p:nvPicPr>
          <p:cNvPr id="1014" name="图片 11" descr="图片 11"/>
          <p:cNvPicPr>
            <a:picLocks noChangeAspect="1"/>
          </p:cNvPicPr>
          <p:nvPr/>
        </p:nvPicPr>
        <p:blipFill>
          <a:blip r:embed="rId2"/>
          <a:stretch>
            <a:fillRect/>
          </a:stretch>
        </p:blipFill>
        <p:spPr>
          <a:xfrm>
            <a:off x="6307868" y="94342"/>
            <a:ext cx="4352381" cy="6649820"/>
          </a:xfrm>
          <a:prstGeom prst="rect">
            <a:avLst/>
          </a:prstGeom>
          <a:ln w="12700">
            <a:miter lim="400000"/>
          </a:ln>
        </p:spPr>
      </p:pic>
      <p:pic>
        <p:nvPicPr>
          <p:cNvPr id="1015" name="图片 7" descr="图片 7"/>
          <p:cNvPicPr>
            <a:picLocks noChangeAspect="1"/>
          </p:cNvPicPr>
          <p:nvPr/>
        </p:nvPicPr>
        <p:blipFill>
          <a:blip r:embed="rId3"/>
          <a:stretch>
            <a:fillRect/>
          </a:stretch>
        </p:blipFill>
        <p:spPr>
          <a:xfrm>
            <a:off x="1947992" y="94342"/>
            <a:ext cx="4359876" cy="6649527"/>
          </a:xfrm>
          <a:prstGeom prst="rect">
            <a:avLst/>
          </a:prstGeom>
          <a:ln w="12700">
            <a:miter lim="400000"/>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017" name="图片 5" descr="图片 5"/>
          <p:cNvPicPr>
            <a:picLocks noChangeAspect="1"/>
          </p:cNvPicPr>
          <p:nvPr/>
        </p:nvPicPr>
        <p:blipFill>
          <a:blip r:embed="rId2"/>
          <a:stretch>
            <a:fillRect/>
          </a:stretch>
        </p:blipFill>
        <p:spPr>
          <a:xfrm>
            <a:off x="5772151" y="726959"/>
            <a:ext cx="4914968" cy="4914969"/>
          </a:xfrm>
          <a:prstGeom prst="rect">
            <a:avLst/>
          </a:prstGeom>
          <a:ln w="12700">
            <a:miter lim="400000"/>
          </a:ln>
        </p:spPr>
      </p:pic>
      <p:sp>
        <p:nvSpPr>
          <p:cNvPr id="1018" name="文本框 18"/>
          <p:cNvSpPr txBox="1"/>
          <p:nvPr/>
        </p:nvSpPr>
        <p:spPr>
          <a:xfrm>
            <a:off x="3098343"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00B0F0"/>
                </a:solidFill>
                <a:latin typeface="微软雅黑"/>
                <a:ea typeface="微软雅黑"/>
                <a:cs typeface="微软雅黑"/>
                <a:sym typeface="微软雅黑"/>
              </a:defRPr>
            </a:lvl1pPr>
          </a:lstStyle>
          <a:p>
            <a:r>
              <a:t>ETC2</a:t>
            </a:r>
          </a:p>
        </p:txBody>
      </p:sp>
      <p:sp>
        <p:nvSpPr>
          <p:cNvPr id="1019" name="文本框 19"/>
          <p:cNvSpPr txBox="1"/>
          <p:nvPr/>
        </p:nvSpPr>
        <p:spPr>
          <a:xfrm>
            <a:off x="7377265"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9DC3E6"/>
                </a:solidFill>
                <a:latin typeface="微软雅黑"/>
                <a:ea typeface="微软雅黑"/>
                <a:cs typeface="微软雅黑"/>
                <a:sym typeface="微软雅黑"/>
              </a:defRPr>
            </a:lvl1pPr>
          </a:lstStyle>
          <a:p>
            <a:r>
              <a:t>ETC1</a:t>
            </a:r>
          </a:p>
        </p:txBody>
      </p:sp>
      <p:pic>
        <p:nvPicPr>
          <p:cNvPr id="1020" name="图片 1" descr="图片 1"/>
          <p:cNvPicPr>
            <a:picLocks noChangeAspect="1"/>
          </p:cNvPicPr>
          <p:nvPr/>
        </p:nvPicPr>
        <p:blipFill>
          <a:blip r:embed="rId3"/>
          <a:stretch>
            <a:fillRect/>
          </a:stretch>
        </p:blipFill>
        <p:spPr>
          <a:xfrm>
            <a:off x="1496675" y="726959"/>
            <a:ext cx="4914969" cy="4914969"/>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3"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解决方案2.8</a:t>
            </a:r>
          </a:p>
        </p:txBody>
      </p:sp>
      <p:sp>
        <p:nvSpPr>
          <p:cNvPr id="1024"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026" name="文本框 10"/>
          <p:cNvSpPr txBox="1"/>
          <p:nvPr/>
        </p:nvSpPr>
        <p:spPr>
          <a:xfrm>
            <a:off x="4854752" y="131154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ETC2</a:t>
            </a:r>
          </a:p>
        </p:txBody>
      </p:sp>
      <p:graphicFrame>
        <p:nvGraphicFramePr>
          <p:cNvPr id="1027" name="表格 13"/>
          <p:cNvGraphicFramePr/>
          <p:nvPr/>
        </p:nvGraphicFramePr>
        <p:xfrm>
          <a:off x="9741161" y="5423465"/>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28" name="文本框 17"/>
          <p:cNvSpPr txBox="1"/>
          <p:nvPr/>
        </p:nvSpPr>
        <p:spPr>
          <a:xfrm>
            <a:off x="9289747" y="5001664"/>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ETC2</a:t>
            </a:r>
          </a:p>
        </p:txBody>
      </p:sp>
      <p:sp>
        <p:nvSpPr>
          <p:cNvPr id="1029" name="文本框 14"/>
          <p:cNvSpPr txBox="1"/>
          <p:nvPr/>
        </p:nvSpPr>
        <p:spPr>
          <a:xfrm>
            <a:off x="3692159" y="2168789"/>
            <a:ext cx="2171432"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FFFF"/>
                </a:solidFill>
                <a:latin typeface="微软雅黑"/>
                <a:ea typeface="微软雅黑"/>
                <a:cs typeface="微软雅黑"/>
                <a:sym typeface="微软雅黑"/>
              </a:defRPr>
            </a:pPr>
            <a:r>
              <a:t>ETC1+ETC1</a:t>
            </a:r>
          </a:p>
          <a:p>
            <a:pPr>
              <a:defRPr sz="2400" b="1">
                <a:solidFill>
                  <a:srgbClr val="FFFFFF"/>
                </a:solidFill>
                <a:latin typeface="微软雅黑"/>
                <a:ea typeface="微软雅黑"/>
                <a:cs typeface="微软雅黑"/>
                <a:sym typeface="微软雅黑"/>
              </a:defRPr>
            </a:pPr>
            <a:r>
              <a:t>ETC1+A8</a:t>
            </a:r>
          </a:p>
        </p:txBody>
      </p:sp>
      <p:sp>
        <p:nvSpPr>
          <p:cNvPr id="1030" name="文本框 19"/>
          <p:cNvSpPr txBox="1"/>
          <p:nvPr/>
        </p:nvSpPr>
        <p:spPr>
          <a:xfrm>
            <a:off x="5684268" y="2168789"/>
            <a:ext cx="1384093"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FFFF"/>
                </a:solidFill>
                <a:latin typeface="微软雅黑"/>
                <a:ea typeface="微软雅黑"/>
                <a:cs typeface="微软雅黑"/>
                <a:sym typeface="微软雅黑"/>
              </a:defRPr>
            </a:pPr>
            <a:r>
              <a:t>25%</a:t>
            </a:r>
          </a:p>
          <a:p>
            <a:pPr>
              <a:defRPr sz="2400" b="1">
                <a:solidFill>
                  <a:srgbClr val="FFFFFF"/>
                </a:solidFill>
                <a:latin typeface="微软雅黑"/>
                <a:ea typeface="微软雅黑"/>
                <a:cs typeface="微软雅黑"/>
                <a:sym typeface="微软雅黑"/>
              </a:defRPr>
            </a:pPr>
            <a:r>
              <a:t>37.5%</a:t>
            </a:r>
          </a:p>
        </p:txBody>
      </p:sp>
      <p:sp>
        <p:nvSpPr>
          <p:cNvPr id="1031" name="文本框 20"/>
          <p:cNvSpPr txBox="1"/>
          <p:nvPr/>
        </p:nvSpPr>
        <p:spPr>
          <a:xfrm>
            <a:off x="549452" y="2168789"/>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1032" name="文本框 22"/>
          <p:cNvSpPr txBox="1"/>
          <p:nvPr/>
        </p:nvSpPr>
        <p:spPr>
          <a:xfrm>
            <a:off x="3692159" y="3944613"/>
            <a:ext cx="480357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FFFFFF"/>
                </a:solidFill>
                <a:latin typeface="微软雅黑"/>
                <a:ea typeface="微软雅黑"/>
                <a:cs typeface="微软雅黑"/>
                <a:sym typeface="微软雅黑"/>
              </a:defRPr>
            </a:lvl1pPr>
          </a:lstStyle>
          <a:p>
            <a:r>
              <a:t>ETC1</a:t>
            </a:r>
          </a:p>
        </p:txBody>
      </p:sp>
      <p:sp>
        <p:nvSpPr>
          <p:cNvPr id="1033" name="文本框 23"/>
          <p:cNvSpPr txBox="1"/>
          <p:nvPr/>
        </p:nvSpPr>
        <p:spPr>
          <a:xfrm>
            <a:off x="5684268" y="3944613"/>
            <a:ext cx="1384093"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FFFFFF"/>
                </a:solidFill>
                <a:latin typeface="微软雅黑"/>
                <a:ea typeface="微软雅黑"/>
                <a:cs typeface="微软雅黑"/>
                <a:sym typeface="微软雅黑"/>
              </a:defRPr>
            </a:lvl1pPr>
          </a:lstStyle>
          <a:p>
            <a:r>
              <a:t>16.7%</a:t>
            </a:r>
          </a:p>
        </p:txBody>
      </p:sp>
      <p:sp>
        <p:nvSpPr>
          <p:cNvPr id="1034" name="文本框 24"/>
          <p:cNvSpPr txBox="1"/>
          <p:nvPr/>
        </p:nvSpPr>
        <p:spPr>
          <a:xfrm>
            <a:off x="549452" y="3944613"/>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不透明</a:t>
            </a:r>
          </a:p>
        </p:txBody>
      </p:sp>
      <p:sp>
        <p:nvSpPr>
          <p:cNvPr id="1035" name="文本框 25"/>
          <p:cNvSpPr txBox="1"/>
          <p:nvPr/>
        </p:nvSpPr>
        <p:spPr>
          <a:xfrm>
            <a:off x="7333142" y="2168789"/>
            <a:ext cx="3113879"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B0F0"/>
                </a:solidFill>
                <a:latin typeface="微软雅黑"/>
                <a:ea typeface="微软雅黑"/>
                <a:cs typeface="微软雅黑"/>
                <a:sym typeface="微软雅黑"/>
              </a:defRPr>
            </a:lvl1pPr>
          </a:lstStyle>
          <a:p>
            <a:r>
              <a:t>ETC2_RGBA   25%</a:t>
            </a:r>
          </a:p>
        </p:txBody>
      </p:sp>
      <p:sp>
        <p:nvSpPr>
          <p:cNvPr id="1036" name="文本框 26"/>
          <p:cNvSpPr txBox="1"/>
          <p:nvPr/>
        </p:nvSpPr>
        <p:spPr>
          <a:xfrm>
            <a:off x="7333142" y="3944611"/>
            <a:ext cx="3113879"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B0F0"/>
                </a:solidFill>
                <a:latin typeface="微软雅黑"/>
                <a:ea typeface="微软雅黑"/>
                <a:cs typeface="微软雅黑"/>
                <a:sym typeface="微软雅黑"/>
              </a:defRPr>
            </a:lvl1pPr>
          </a:lstStyle>
          <a:p>
            <a:r>
              <a:t>ETC2_RGB   16.7%</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解决方案2.8</a:t>
            </a:r>
          </a:p>
        </p:txBody>
      </p:sp>
      <p:sp>
        <p:nvSpPr>
          <p:cNvPr id="1040"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042" name="文本框 10"/>
          <p:cNvSpPr txBox="1"/>
          <p:nvPr/>
        </p:nvSpPr>
        <p:spPr>
          <a:xfrm>
            <a:off x="4854752" y="131154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ETC2</a:t>
            </a:r>
          </a:p>
        </p:txBody>
      </p:sp>
      <p:graphicFrame>
        <p:nvGraphicFramePr>
          <p:cNvPr id="1043" name="表格 13"/>
          <p:cNvGraphicFramePr/>
          <p:nvPr/>
        </p:nvGraphicFramePr>
        <p:xfrm>
          <a:off x="9741161" y="5423465"/>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44" name="文本框 17"/>
          <p:cNvSpPr txBox="1"/>
          <p:nvPr/>
        </p:nvSpPr>
        <p:spPr>
          <a:xfrm>
            <a:off x="9289747" y="5001664"/>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ETC2</a:t>
            </a:r>
          </a:p>
        </p:txBody>
      </p:sp>
      <p:sp>
        <p:nvSpPr>
          <p:cNvPr id="1045" name="文本框 14"/>
          <p:cNvSpPr txBox="1"/>
          <p:nvPr/>
        </p:nvSpPr>
        <p:spPr>
          <a:xfrm>
            <a:off x="3692159" y="2168789"/>
            <a:ext cx="217143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FFFFFF"/>
                </a:solidFill>
                <a:latin typeface="微软雅黑"/>
                <a:ea typeface="微软雅黑"/>
                <a:cs typeface="微软雅黑"/>
                <a:sym typeface="微软雅黑"/>
              </a:defRPr>
            </a:lvl1pPr>
          </a:lstStyle>
          <a:p>
            <a:r>
              <a:t>ETC1+ETC1</a:t>
            </a:r>
          </a:p>
        </p:txBody>
      </p:sp>
      <p:sp>
        <p:nvSpPr>
          <p:cNvPr id="1046" name="文本框 19"/>
          <p:cNvSpPr txBox="1"/>
          <p:nvPr/>
        </p:nvSpPr>
        <p:spPr>
          <a:xfrm>
            <a:off x="5684268" y="2168789"/>
            <a:ext cx="1384093"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FFFFFF"/>
                </a:solidFill>
                <a:latin typeface="微软雅黑"/>
                <a:ea typeface="微软雅黑"/>
                <a:cs typeface="微软雅黑"/>
                <a:sym typeface="微软雅黑"/>
              </a:defRPr>
            </a:lvl1pPr>
          </a:lstStyle>
          <a:p>
            <a:r>
              <a:t>25%</a:t>
            </a:r>
          </a:p>
        </p:txBody>
      </p:sp>
      <p:sp>
        <p:nvSpPr>
          <p:cNvPr id="1047" name="文本框 20"/>
          <p:cNvSpPr txBox="1"/>
          <p:nvPr/>
        </p:nvSpPr>
        <p:spPr>
          <a:xfrm>
            <a:off x="549452" y="2168789"/>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1048" name="文本框 25"/>
          <p:cNvSpPr txBox="1"/>
          <p:nvPr/>
        </p:nvSpPr>
        <p:spPr>
          <a:xfrm>
            <a:off x="7333142" y="2168789"/>
            <a:ext cx="3113879"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B0F0"/>
                </a:solidFill>
                <a:latin typeface="微软雅黑"/>
                <a:ea typeface="微软雅黑"/>
                <a:cs typeface="微软雅黑"/>
                <a:sym typeface="微软雅黑"/>
              </a:defRPr>
            </a:lvl1pPr>
          </a:lstStyle>
          <a:p>
            <a:r>
              <a:t>ETC2_RGBA   25%</a:t>
            </a:r>
          </a:p>
        </p:txBody>
      </p:sp>
      <p:sp>
        <p:nvSpPr>
          <p:cNvPr id="1049" name="文本框 27"/>
          <p:cNvSpPr txBox="1"/>
          <p:nvPr/>
        </p:nvSpPr>
        <p:spPr>
          <a:xfrm>
            <a:off x="3692157" y="3190652"/>
            <a:ext cx="217143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0000"/>
                </a:solidFill>
                <a:latin typeface="微软雅黑"/>
                <a:ea typeface="微软雅黑"/>
                <a:cs typeface="微软雅黑"/>
                <a:sym typeface="微软雅黑"/>
              </a:defRPr>
            </a:pPr>
            <a:r>
              <a:t>R</a:t>
            </a:r>
            <a:r>
              <a:rPr>
                <a:solidFill>
                  <a:srgbClr val="00B050"/>
                </a:solidFill>
              </a:rPr>
              <a:t>G</a:t>
            </a:r>
            <a:r>
              <a:rPr>
                <a:solidFill>
                  <a:srgbClr val="00B0F0"/>
                </a:solidFill>
              </a:rPr>
              <a:t>B</a:t>
            </a:r>
            <a:r>
              <a:rPr>
                <a:solidFill>
                  <a:srgbClr val="FFFFFF"/>
                </a:solidFill>
              </a:rPr>
              <a:t> + </a:t>
            </a:r>
            <a:r>
              <a:t>R</a:t>
            </a:r>
            <a:r>
              <a:rPr>
                <a:solidFill>
                  <a:srgbClr val="D0CECE"/>
                </a:solidFill>
              </a:rPr>
              <a:t>GB</a:t>
            </a:r>
          </a:p>
        </p:txBody>
      </p:sp>
      <p:sp>
        <p:nvSpPr>
          <p:cNvPr id="1050" name="文本框 28"/>
          <p:cNvSpPr txBox="1"/>
          <p:nvPr/>
        </p:nvSpPr>
        <p:spPr>
          <a:xfrm>
            <a:off x="7333142" y="3167905"/>
            <a:ext cx="217143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0000"/>
                </a:solidFill>
                <a:latin typeface="微软雅黑"/>
                <a:ea typeface="微软雅黑"/>
                <a:cs typeface="微软雅黑"/>
                <a:sym typeface="微软雅黑"/>
              </a:defRPr>
            </a:pPr>
            <a:r>
              <a:t>R</a:t>
            </a:r>
            <a:r>
              <a:rPr>
                <a:solidFill>
                  <a:srgbClr val="00B050"/>
                </a:solidFill>
              </a:rPr>
              <a:t>G</a:t>
            </a:r>
            <a:r>
              <a:rPr>
                <a:solidFill>
                  <a:srgbClr val="00B0F0"/>
                </a:solidFill>
              </a:rPr>
              <a:t>B</a:t>
            </a:r>
            <a:r>
              <a:rPr>
                <a:solidFill>
                  <a:srgbClr val="FFFFFF"/>
                </a:solidFill>
              </a:rPr>
              <a:t>A</a:t>
            </a:r>
          </a:p>
        </p:txBody>
      </p:sp>
      <p:sp>
        <p:nvSpPr>
          <p:cNvPr id="1051" name="矩形 1"/>
          <p:cNvSpPr/>
          <p:nvPr/>
        </p:nvSpPr>
        <p:spPr>
          <a:xfrm>
            <a:off x="1021524" y="4206268"/>
            <a:ext cx="973017" cy="973017"/>
          </a:xfrm>
          <a:prstGeom prst="rect">
            <a:avLst/>
          </a:prstGeom>
          <a:solidFill>
            <a:srgbClr val="FF0000"/>
          </a:solidFill>
          <a:ln w="12700">
            <a:solidFill>
              <a:srgbClr val="42719B"/>
            </a:solidFill>
            <a:miter/>
          </a:ln>
        </p:spPr>
        <p:txBody>
          <a:bodyPr lIns="45719" rIns="45719" anchor="ctr"/>
          <a:lstStyle/>
          <a:p>
            <a:pPr algn="ctr">
              <a:defRPr>
                <a:solidFill>
                  <a:srgbClr val="FFFFFF"/>
                </a:solidFill>
              </a:defRPr>
            </a:pPr>
            <a:endParaRPr/>
          </a:p>
        </p:txBody>
      </p:sp>
      <p:sp>
        <p:nvSpPr>
          <p:cNvPr id="1052" name="矩形 29"/>
          <p:cNvSpPr/>
          <p:nvPr/>
        </p:nvSpPr>
        <p:spPr>
          <a:xfrm>
            <a:off x="1173924" y="4358668"/>
            <a:ext cx="973017" cy="973017"/>
          </a:xfrm>
          <a:prstGeom prst="rect">
            <a:avLst/>
          </a:prstGeom>
          <a:solidFill>
            <a:srgbClr val="00CC00"/>
          </a:solidFill>
          <a:ln w="12700">
            <a:solidFill>
              <a:srgbClr val="42719B"/>
            </a:solidFill>
            <a:miter/>
          </a:ln>
        </p:spPr>
        <p:txBody>
          <a:bodyPr lIns="45719" rIns="45719" anchor="ctr"/>
          <a:lstStyle/>
          <a:p>
            <a:pPr algn="ctr">
              <a:defRPr>
                <a:solidFill>
                  <a:srgbClr val="FFFFFF"/>
                </a:solidFill>
              </a:defRPr>
            </a:pPr>
            <a:endParaRPr/>
          </a:p>
        </p:txBody>
      </p:sp>
      <p:sp>
        <p:nvSpPr>
          <p:cNvPr id="1053" name="矩形 30"/>
          <p:cNvSpPr/>
          <p:nvPr/>
        </p:nvSpPr>
        <p:spPr>
          <a:xfrm>
            <a:off x="1326324" y="4511068"/>
            <a:ext cx="973017" cy="973017"/>
          </a:xfrm>
          <a:prstGeom prst="rect">
            <a:avLst/>
          </a:prstGeom>
          <a:solidFill>
            <a:srgbClr val="00B0F0"/>
          </a:solidFill>
          <a:ln w="12700">
            <a:solidFill>
              <a:srgbClr val="42719B"/>
            </a:solidFill>
            <a:miter/>
          </a:ln>
        </p:spPr>
        <p:txBody>
          <a:bodyPr lIns="45719" rIns="45719" anchor="ctr"/>
          <a:lstStyle/>
          <a:p>
            <a:pPr algn="ctr">
              <a:defRPr>
                <a:solidFill>
                  <a:srgbClr val="FFFFFF"/>
                </a:solidFill>
              </a:defRPr>
            </a:pPr>
            <a:endParaRPr/>
          </a:p>
        </p:txBody>
      </p:sp>
      <p:sp>
        <p:nvSpPr>
          <p:cNvPr id="1054" name="矩形 31"/>
          <p:cNvSpPr/>
          <p:nvPr/>
        </p:nvSpPr>
        <p:spPr>
          <a:xfrm>
            <a:off x="1478724" y="4663468"/>
            <a:ext cx="973017" cy="973017"/>
          </a:xfrm>
          <a:prstGeom prst="rect">
            <a:avLst/>
          </a:prstGeom>
          <a:solidFill>
            <a:srgbClr val="FFFFFF"/>
          </a:solidFill>
          <a:ln w="12700">
            <a:solidFill>
              <a:srgbClr val="42719B"/>
            </a:solidFill>
            <a:miter/>
          </a:ln>
        </p:spPr>
        <p:txBody>
          <a:bodyPr lIns="45719" rIns="45719" anchor="ctr"/>
          <a:lstStyle/>
          <a:p>
            <a:pPr algn="ctr">
              <a:defRPr>
                <a:solidFill>
                  <a:srgbClr val="FFFFFF"/>
                </a:solidFill>
              </a:defRPr>
            </a:pPr>
            <a:endParaRPr/>
          </a:p>
        </p:txBody>
      </p:sp>
      <p:sp>
        <p:nvSpPr>
          <p:cNvPr id="1055" name="矩形 32"/>
          <p:cNvSpPr/>
          <p:nvPr/>
        </p:nvSpPr>
        <p:spPr>
          <a:xfrm>
            <a:off x="3301267" y="4223853"/>
            <a:ext cx="973017" cy="973017"/>
          </a:xfrm>
          <a:prstGeom prst="rect">
            <a:avLst/>
          </a:prstGeom>
          <a:solidFill>
            <a:srgbClr val="FF0000"/>
          </a:solidFill>
          <a:ln w="12700">
            <a:solidFill>
              <a:srgbClr val="42719B"/>
            </a:solidFill>
            <a:miter/>
          </a:ln>
        </p:spPr>
        <p:txBody>
          <a:bodyPr lIns="45719" rIns="45719" anchor="ctr"/>
          <a:lstStyle/>
          <a:p>
            <a:pPr algn="ctr">
              <a:defRPr>
                <a:solidFill>
                  <a:srgbClr val="FFFFFF"/>
                </a:solidFill>
              </a:defRPr>
            </a:pPr>
            <a:endParaRPr/>
          </a:p>
        </p:txBody>
      </p:sp>
      <p:sp>
        <p:nvSpPr>
          <p:cNvPr id="1056" name="矩形 33"/>
          <p:cNvSpPr/>
          <p:nvPr/>
        </p:nvSpPr>
        <p:spPr>
          <a:xfrm>
            <a:off x="3453667" y="4376253"/>
            <a:ext cx="973017" cy="973017"/>
          </a:xfrm>
          <a:prstGeom prst="rect">
            <a:avLst/>
          </a:prstGeom>
          <a:solidFill>
            <a:srgbClr val="00CC00"/>
          </a:solidFill>
          <a:ln w="12700">
            <a:solidFill>
              <a:srgbClr val="42719B"/>
            </a:solidFill>
            <a:miter/>
          </a:ln>
        </p:spPr>
        <p:txBody>
          <a:bodyPr lIns="45719" rIns="45719" anchor="ctr"/>
          <a:lstStyle/>
          <a:p>
            <a:pPr algn="ctr">
              <a:defRPr>
                <a:solidFill>
                  <a:srgbClr val="FFFFFF"/>
                </a:solidFill>
              </a:defRPr>
            </a:pPr>
            <a:endParaRPr/>
          </a:p>
        </p:txBody>
      </p:sp>
      <p:sp>
        <p:nvSpPr>
          <p:cNvPr id="1057" name="矩形 34"/>
          <p:cNvSpPr/>
          <p:nvPr/>
        </p:nvSpPr>
        <p:spPr>
          <a:xfrm>
            <a:off x="3606067" y="4528653"/>
            <a:ext cx="973017" cy="973017"/>
          </a:xfrm>
          <a:prstGeom prst="rect">
            <a:avLst/>
          </a:prstGeom>
          <a:solidFill>
            <a:srgbClr val="00B0F0"/>
          </a:solidFill>
          <a:ln w="12700">
            <a:solidFill>
              <a:srgbClr val="42719B"/>
            </a:solidFill>
            <a:miter/>
          </a:ln>
        </p:spPr>
        <p:txBody>
          <a:bodyPr lIns="45719" rIns="45719" anchor="ctr"/>
          <a:lstStyle/>
          <a:p>
            <a:pPr algn="ctr">
              <a:defRPr>
                <a:solidFill>
                  <a:srgbClr val="FFFFFF"/>
                </a:solidFill>
              </a:defRPr>
            </a:pPr>
            <a:endParaRPr/>
          </a:p>
        </p:txBody>
      </p:sp>
      <p:sp>
        <p:nvSpPr>
          <p:cNvPr id="1058" name="矩形 35"/>
          <p:cNvSpPr/>
          <p:nvPr/>
        </p:nvSpPr>
        <p:spPr>
          <a:xfrm>
            <a:off x="4971034" y="4358668"/>
            <a:ext cx="973017" cy="973017"/>
          </a:xfrm>
          <a:prstGeom prst="rect">
            <a:avLst/>
          </a:prstGeom>
          <a:solidFill>
            <a:srgbClr val="FFFFFF"/>
          </a:solidFill>
          <a:ln w="12700">
            <a:solidFill>
              <a:srgbClr val="42719B"/>
            </a:solidFill>
            <a:miter/>
          </a:ln>
        </p:spPr>
        <p:txBody>
          <a:bodyPr lIns="45719" rIns="45719" anchor="ctr"/>
          <a:lstStyle/>
          <a:p>
            <a:pPr algn="ctr">
              <a:defRPr>
                <a:solidFill>
                  <a:srgbClr val="FFFFFF"/>
                </a:solidFill>
              </a:defRPr>
            </a:pPr>
            <a:endParaRPr/>
          </a:p>
        </p:txBody>
      </p:sp>
      <p:sp>
        <p:nvSpPr>
          <p:cNvPr id="1059" name="矩形 36"/>
          <p:cNvSpPr/>
          <p:nvPr/>
        </p:nvSpPr>
        <p:spPr>
          <a:xfrm>
            <a:off x="6376313" y="4358668"/>
            <a:ext cx="328892" cy="973017"/>
          </a:xfrm>
          <a:prstGeom prst="rect">
            <a:avLst/>
          </a:prstGeom>
          <a:solidFill>
            <a:srgbClr val="FFFFFF"/>
          </a:solidFill>
          <a:ln w="12700">
            <a:solidFill>
              <a:srgbClr val="42719B"/>
            </a:solidFill>
            <a:miter/>
          </a:ln>
        </p:spPr>
        <p:txBody>
          <a:bodyPr lIns="45719" rIns="45719" anchor="ctr"/>
          <a:lstStyle/>
          <a:p>
            <a:pPr algn="ctr">
              <a:defRPr>
                <a:solidFill>
                  <a:srgbClr val="FFFFFF"/>
                </a:solidFill>
              </a:defRPr>
            </a:pPr>
            <a:endParaRPr/>
          </a:p>
        </p:txBody>
      </p:sp>
      <p:sp>
        <p:nvSpPr>
          <p:cNvPr id="1060" name="矩形 38"/>
          <p:cNvSpPr/>
          <p:nvPr/>
        </p:nvSpPr>
        <p:spPr>
          <a:xfrm>
            <a:off x="6769969" y="4358668"/>
            <a:ext cx="328892" cy="973017"/>
          </a:xfrm>
          <a:prstGeom prst="rect">
            <a:avLst/>
          </a:prstGeom>
          <a:solidFill>
            <a:srgbClr val="FFFFFF"/>
          </a:solidFill>
          <a:ln w="12700">
            <a:solidFill>
              <a:srgbClr val="42719B"/>
            </a:solidFill>
            <a:miter/>
          </a:ln>
        </p:spPr>
        <p:txBody>
          <a:bodyPr lIns="45719" rIns="45719" anchor="ctr"/>
          <a:lstStyle/>
          <a:p>
            <a:pPr algn="ctr">
              <a:defRPr>
                <a:solidFill>
                  <a:srgbClr val="FFFFFF"/>
                </a:solidFill>
              </a:defRPr>
            </a:pPr>
            <a:endParaRPr/>
          </a:p>
        </p:txBody>
      </p:sp>
      <p:sp>
        <p:nvSpPr>
          <p:cNvPr id="1061" name="矩形 39"/>
          <p:cNvSpPr/>
          <p:nvPr/>
        </p:nvSpPr>
        <p:spPr>
          <a:xfrm>
            <a:off x="7162404" y="4358668"/>
            <a:ext cx="328892" cy="973017"/>
          </a:xfrm>
          <a:prstGeom prst="rect">
            <a:avLst/>
          </a:prstGeom>
          <a:solidFill>
            <a:srgbClr val="FFFFFF"/>
          </a:solidFill>
          <a:ln w="12700">
            <a:solidFill>
              <a:srgbClr val="42719B"/>
            </a:solidFill>
            <a:miter/>
          </a:ln>
        </p:spPr>
        <p:txBody>
          <a:bodyPr lIns="45719" rIns="45719" anchor="ctr"/>
          <a:lstStyle/>
          <a:p>
            <a:pPr algn="ctr">
              <a:defRPr>
                <a:solidFill>
                  <a:srgbClr val="FFFFFF"/>
                </a:solidFill>
              </a:defRPr>
            </a:pPr>
            <a:endParaRPr/>
          </a:p>
        </p:txBody>
      </p:sp>
      <p:sp>
        <p:nvSpPr>
          <p:cNvPr id="1062" name="矩形 40"/>
          <p:cNvSpPr/>
          <p:nvPr/>
        </p:nvSpPr>
        <p:spPr>
          <a:xfrm>
            <a:off x="7926468" y="4215674"/>
            <a:ext cx="328892" cy="973017"/>
          </a:xfrm>
          <a:prstGeom prst="rect">
            <a:avLst/>
          </a:prstGeom>
          <a:solidFill>
            <a:srgbClr val="FF0000"/>
          </a:solidFill>
          <a:ln w="12700">
            <a:solidFill>
              <a:srgbClr val="42719B"/>
            </a:solidFill>
            <a:miter/>
          </a:ln>
        </p:spPr>
        <p:txBody>
          <a:bodyPr lIns="45719" rIns="45719" anchor="ctr"/>
          <a:lstStyle/>
          <a:p>
            <a:pPr algn="ctr">
              <a:defRPr>
                <a:solidFill>
                  <a:srgbClr val="FFFFFF"/>
                </a:solidFill>
              </a:defRPr>
            </a:pPr>
            <a:endParaRPr/>
          </a:p>
        </p:txBody>
      </p:sp>
      <p:sp>
        <p:nvSpPr>
          <p:cNvPr id="1063" name="矩形 41"/>
          <p:cNvSpPr/>
          <p:nvPr/>
        </p:nvSpPr>
        <p:spPr>
          <a:xfrm>
            <a:off x="8084946" y="4358668"/>
            <a:ext cx="328892" cy="973017"/>
          </a:xfrm>
          <a:prstGeom prst="rect">
            <a:avLst/>
          </a:prstGeom>
          <a:solidFill>
            <a:srgbClr val="00CC00"/>
          </a:solidFill>
          <a:ln w="12700">
            <a:solidFill>
              <a:srgbClr val="42719B"/>
            </a:solidFill>
            <a:miter/>
          </a:ln>
        </p:spPr>
        <p:txBody>
          <a:bodyPr lIns="45719" rIns="45719" anchor="ctr"/>
          <a:lstStyle/>
          <a:p>
            <a:pPr algn="ctr">
              <a:defRPr>
                <a:solidFill>
                  <a:srgbClr val="FFFFFF"/>
                </a:solidFill>
              </a:defRPr>
            </a:pPr>
            <a:endParaRPr/>
          </a:p>
        </p:txBody>
      </p:sp>
      <p:sp>
        <p:nvSpPr>
          <p:cNvPr id="1064" name="矩形 42"/>
          <p:cNvSpPr/>
          <p:nvPr/>
        </p:nvSpPr>
        <p:spPr>
          <a:xfrm>
            <a:off x="8259533" y="4511068"/>
            <a:ext cx="328892" cy="973017"/>
          </a:xfrm>
          <a:prstGeom prst="rect">
            <a:avLst/>
          </a:prstGeom>
          <a:solidFill>
            <a:srgbClr val="00B0F0"/>
          </a:solidFill>
          <a:ln w="12700">
            <a:solidFill>
              <a:srgbClr val="42719B"/>
            </a:solidFill>
            <a:miter/>
          </a:ln>
        </p:spPr>
        <p:txBody>
          <a:bodyPr lIns="45719" rIns="45719" anchor="ctr"/>
          <a:lstStyle/>
          <a:p>
            <a:pPr algn="ctr">
              <a:defRPr>
                <a:solidFill>
                  <a:srgbClr val="FFFFFF"/>
                </a:solidFill>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7"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解决方案2.8</a:t>
            </a:r>
          </a:p>
        </p:txBody>
      </p:sp>
      <p:sp>
        <p:nvSpPr>
          <p:cNvPr id="1068"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070" name="文本框 10"/>
          <p:cNvSpPr txBox="1"/>
          <p:nvPr/>
        </p:nvSpPr>
        <p:spPr>
          <a:xfrm>
            <a:off x="3519806" y="136869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iOS</a:t>
            </a:r>
          </a:p>
        </p:txBody>
      </p:sp>
      <p:sp>
        <p:nvSpPr>
          <p:cNvPr id="1071" name="文本框 13"/>
          <p:cNvSpPr txBox="1"/>
          <p:nvPr/>
        </p:nvSpPr>
        <p:spPr>
          <a:xfrm>
            <a:off x="8065268" y="138532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android</a:t>
            </a:r>
          </a:p>
        </p:txBody>
      </p:sp>
      <p:sp>
        <p:nvSpPr>
          <p:cNvPr id="1072" name="文本框 14"/>
          <p:cNvSpPr txBox="1"/>
          <p:nvPr/>
        </p:nvSpPr>
        <p:spPr>
          <a:xfrm>
            <a:off x="776608" y="2105998"/>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1073" name="文本框 17"/>
          <p:cNvSpPr txBox="1"/>
          <p:nvPr/>
        </p:nvSpPr>
        <p:spPr>
          <a:xfrm>
            <a:off x="776610" y="3729420"/>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a:t>
            </a:r>
          </a:p>
        </p:txBody>
      </p:sp>
      <p:sp>
        <p:nvSpPr>
          <p:cNvPr id="1074" name="文本框 19"/>
          <p:cNvSpPr txBox="1"/>
          <p:nvPr/>
        </p:nvSpPr>
        <p:spPr>
          <a:xfrm>
            <a:off x="3100660" y="1975093"/>
            <a:ext cx="4683462" cy="232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00B0F0"/>
                </a:solidFill>
                <a:latin typeface="微软雅黑"/>
                <a:ea typeface="微软雅黑"/>
                <a:cs typeface="微软雅黑"/>
                <a:sym typeface="微软雅黑"/>
              </a:defRPr>
            </a:pPr>
            <a:r>
              <a:t>PVRTCI4_RGB+PVRTCI4_RGB</a:t>
            </a:r>
          </a:p>
          <a:p>
            <a:pPr>
              <a:defRPr b="1">
                <a:solidFill>
                  <a:srgbClr val="00B0F0"/>
                </a:solidFill>
                <a:latin typeface="微软雅黑"/>
                <a:ea typeface="微软雅黑"/>
                <a:cs typeface="微软雅黑"/>
                <a:sym typeface="微软雅黑"/>
              </a:defRPr>
            </a:pPr>
            <a:r>
              <a:t>PVRTCI4_RGB</a:t>
            </a:r>
          </a:p>
          <a:p>
            <a:pPr>
              <a:defRPr b="1">
                <a:solidFill>
                  <a:srgbClr val="FFFFFF"/>
                </a:solidFill>
                <a:latin typeface="微软雅黑"/>
                <a:ea typeface="微软雅黑"/>
                <a:cs typeface="微软雅黑"/>
                <a:sym typeface="微软雅黑"/>
              </a:defRPr>
            </a:pPr>
            <a:endParaRPr/>
          </a:p>
          <a:p>
            <a:pPr>
              <a:defRPr b="1">
                <a:solidFill>
                  <a:srgbClr val="FFFFFF"/>
                </a:solidFill>
                <a:latin typeface="微软雅黑"/>
                <a:ea typeface="微软雅黑"/>
                <a:cs typeface="微软雅黑"/>
                <a:sym typeface="微软雅黑"/>
              </a:defRPr>
            </a:pPr>
            <a:endParaRPr/>
          </a:p>
        </p:txBody>
      </p:sp>
      <p:sp>
        <p:nvSpPr>
          <p:cNvPr id="1075" name="文本框 24"/>
          <p:cNvSpPr txBox="1"/>
          <p:nvPr/>
        </p:nvSpPr>
        <p:spPr>
          <a:xfrm>
            <a:off x="3100662" y="3797946"/>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00B0F0"/>
                </a:solidFill>
                <a:latin typeface="微软雅黑"/>
                <a:ea typeface="微软雅黑"/>
                <a:cs typeface="微软雅黑"/>
                <a:sym typeface="微软雅黑"/>
              </a:defRPr>
            </a:pPr>
            <a:r>
              <a:t>PVRTCI4_RGB</a:t>
            </a:r>
          </a:p>
          <a:p>
            <a:pPr>
              <a:defRPr b="1">
                <a:solidFill>
                  <a:srgbClr val="FFFFFF"/>
                </a:solidFill>
                <a:latin typeface="微软雅黑"/>
                <a:ea typeface="微软雅黑"/>
                <a:cs typeface="微软雅黑"/>
                <a:sym typeface="微软雅黑"/>
              </a:defRPr>
            </a:pPr>
            <a:endParaRPr/>
          </a:p>
        </p:txBody>
      </p:sp>
      <p:sp>
        <p:nvSpPr>
          <p:cNvPr id="1076" name="文本框 25"/>
          <p:cNvSpPr txBox="1"/>
          <p:nvPr/>
        </p:nvSpPr>
        <p:spPr>
          <a:xfrm>
            <a:off x="7567152" y="1975093"/>
            <a:ext cx="4284877" cy="1767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00B0F0"/>
                </a:solidFill>
                <a:latin typeface="微软雅黑"/>
                <a:ea typeface="微软雅黑"/>
                <a:cs typeface="微软雅黑"/>
                <a:sym typeface="微软雅黑"/>
              </a:defRPr>
            </a:pPr>
            <a:r>
              <a:t>ETC2_RGBA</a:t>
            </a:r>
          </a:p>
          <a:p>
            <a:pPr>
              <a:defRPr b="1">
                <a:solidFill>
                  <a:srgbClr val="FFFFFF"/>
                </a:solidFill>
                <a:latin typeface="微软雅黑"/>
                <a:ea typeface="微软雅黑"/>
                <a:cs typeface="微软雅黑"/>
                <a:sym typeface="微软雅黑"/>
              </a:defRPr>
            </a:pPr>
            <a:endParaRPr/>
          </a:p>
        </p:txBody>
      </p:sp>
      <p:sp>
        <p:nvSpPr>
          <p:cNvPr id="1077" name="文本框 26"/>
          <p:cNvSpPr txBox="1"/>
          <p:nvPr/>
        </p:nvSpPr>
        <p:spPr>
          <a:xfrm>
            <a:off x="7567152" y="3797946"/>
            <a:ext cx="4284877" cy="120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00B0F0"/>
                </a:solidFill>
                <a:latin typeface="微软雅黑"/>
                <a:ea typeface="微软雅黑"/>
                <a:cs typeface="微软雅黑"/>
                <a:sym typeface="微软雅黑"/>
              </a:defRPr>
            </a:pPr>
            <a:r>
              <a:t>ETC2_RGB</a:t>
            </a:r>
          </a:p>
        </p:txBody>
      </p:sp>
      <p:graphicFrame>
        <p:nvGraphicFramePr>
          <p:cNvPr id="1078" name="表格 27"/>
          <p:cNvGraphicFramePr/>
          <p:nvPr/>
        </p:nvGraphicFramePr>
        <p:xfrm>
          <a:off x="3071272"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1079" name="表格 28"/>
          <p:cNvGraphicFramePr/>
          <p:nvPr/>
        </p:nvGraphicFramePr>
        <p:xfrm>
          <a:off x="1347978"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80" name="文本框 29"/>
          <p:cNvSpPr txBox="1"/>
          <p:nvPr/>
        </p:nvSpPr>
        <p:spPr>
          <a:xfrm>
            <a:off x="905595" y="4963107"/>
            <a:ext cx="2478391"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PNG</a:t>
            </a:r>
          </a:p>
        </p:txBody>
      </p:sp>
      <p:sp>
        <p:nvSpPr>
          <p:cNvPr id="1081" name="文本框 30"/>
          <p:cNvSpPr txBox="1"/>
          <p:nvPr/>
        </p:nvSpPr>
        <p:spPr>
          <a:xfrm>
            <a:off x="2628887" y="496310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JPG</a:t>
            </a:r>
          </a:p>
        </p:txBody>
      </p:sp>
      <p:graphicFrame>
        <p:nvGraphicFramePr>
          <p:cNvPr id="1082" name="表格 31"/>
          <p:cNvGraphicFramePr/>
          <p:nvPr/>
        </p:nvGraphicFramePr>
        <p:xfrm>
          <a:off x="4829733"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1083" name="表格 32"/>
          <p:cNvGraphicFramePr/>
          <p:nvPr/>
        </p:nvGraphicFramePr>
        <p:xfrm>
          <a:off x="6576472"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84" name="文本框 33"/>
          <p:cNvSpPr txBox="1"/>
          <p:nvPr/>
        </p:nvSpPr>
        <p:spPr>
          <a:xfrm>
            <a:off x="4363904" y="4962523"/>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PVR8888</a:t>
            </a:r>
          </a:p>
        </p:txBody>
      </p:sp>
      <p:sp>
        <p:nvSpPr>
          <p:cNvPr id="1085" name="文本框 34"/>
          <p:cNvSpPr txBox="1"/>
          <p:nvPr/>
        </p:nvSpPr>
        <p:spPr>
          <a:xfrm>
            <a:off x="6125059" y="4962523"/>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PVRTC4</a:t>
            </a:r>
          </a:p>
        </p:txBody>
      </p:sp>
      <p:graphicFrame>
        <p:nvGraphicFramePr>
          <p:cNvPr id="1086" name="表格 35"/>
          <p:cNvGraphicFramePr/>
          <p:nvPr/>
        </p:nvGraphicFramePr>
        <p:xfrm>
          <a:off x="8337629" y="5392468"/>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87" name="文本框 36"/>
          <p:cNvSpPr txBox="1"/>
          <p:nvPr/>
        </p:nvSpPr>
        <p:spPr>
          <a:xfrm>
            <a:off x="7886216" y="497066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ETC1</a:t>
            </a:r>
          </a:p>
        </p:txBody>
      </p:sp>
      <p:graphicFrame>
        <p:nvGraphicFramePr>
          <p:cNvPr id="1088" name="表格 23"/>
          <p:cNvGraphicFramePr/>
          <p:nvPr/>
        </p:nvGraphicFramePr>
        <p:xfrm>
          <a:off x="10085012" y="539575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089" name="文本框 37"/>
          <p:cNvSpPr txBox="1"/>
          <p:nvPr/>
        </p:nvSpPr>
        <p:spPr>
          <a:xfrm>
            <a:off x="9633598" y="4973952"/>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ETC2</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95" name="表格 9"/>
          <p:cNvGraphicFramePr/>
          <p:nvPr/>
        </p:nvGraphicFramePr>
        <p:xfrm>
          <a:off x="1922584" y="2594231"/>
          <a:ext cx="8683616" cy="1456265"/>
        </p:xfrm>
        <a:graphic>
          <a:graphicData uri="http://schemas.openxmlformats.org/drawingml/2006/table">
            <a:tbl>
              <a:tblPr firstRow="1" bandRow="1">
                <a:tableStyleId>{4C3C2611-4C71-4FC5-86AE-919BDF0F9419}</a:tableStyleId>
              </a:tblPr>
              <a:tblGrid>
                <a:gridCol w="1056983">
                  <a:extLst>
                    <a:ext uri="{9D8B030D-6E8A-4147-A177-3AD203B41FA5}">
                      <a16:colId xmlns:a16="http://schemas.microsoft.com/office/drawing/2014/main" val="20000"/>
                    </a:ext>
                  </a:extLst>
                </a:gridCol>
                <a:gridCol w="1089519">
                  <a:extLst>
                    <a:ext uri="{9D8B030D-6E8A-4147-A177-3AD203B41FA5}">
                      <a16:colId xmlns:a16="http://schemas.microsoft.com/office/drawing/2014/main" val="20001"/>
                    </a:ext>
                  </a:extLst>
                </a:gridCol>
                <a:gridCol w="1089519">
                  <a:extLst>
                    <a:ext uri="{9D8B030D-6E8A-4147-A177-3AD203B41FA5}">
                      <a16:colId xmlns:a16="http://schemas.microsoft.com/office/drawing/2014/main" val="20002"/>
                    </a:ext>
                  </a:extLst>
                </a:gridCol>
                <a:gridCol w="1089519">
                  <a:extLst>
                    <a:ext uri="{9D8B030D-6E8A-4147-A177-3AD203B41FA5}">
                      <a16:colId xmlns:a16="http://schemas.microsoft.com/office/drawing/2014/main" val="20003"/>
                    </a:ext>
                  </a:extLst>
                </a:gridCol>
                <a:gridCol w="1089519">
                  <a:extLst>
                    <a:ext uri="{9D8B030D-6E8A-4147-A177-3AD203B41FA5}">
                      <a16:colId xmlns:a16="http://schemas.microsoft.com/office/drawing/2014/main" val="20004"/>
                    </a:ext>
                  </a:extLst>
                </a:gridCol>
                <a:gridCol w="1089519">
                  <a:extLst>
                    <a:ext uri="{9D8B030D-6E8A-4147-A177-3AD203B41FA5}">
                      <a16:colId xmlns:a16="http://schemas.microsoft.com/office/drawing/2014/main" val="20005"/>
                    </a:ext>
                  </a:extLst>
                </a:gridCol>
                <a:gridCol w="1089519">
                  <a:extLst>
                    <a:ext uri="{9D8B030D-6E8A-4147-A177-3AD203B41FA5}">
                      <a16:colId xmlns:a16="http://schemas.microsoft.com/office/drawing/2014/main" val="20006"/>
                    </a:ext>
                  </a:extLst>
                </a:gridCol>
                <a:gridCol w="1089519">
                  <a:extLst>
                    <a:ext uri="{9D8B030D-6E8A-4147-A177-3AD203B41FA5}">
                      <a16:colId xmlns:a16="http://schemas.microsoft.com/office/drawing/2014/main" val="20007"/>
                    </a:ext>
                  </a:extLst>
                </a:gridCol>
              </a:tblGrid>
              <a:tr h="291253">
                <a:tc>
                  <a:txBody>
                    <a:bodyPr/>
                    <a:lstStyle/>
                    <a:p>
                      <a:pPr algn="ctr">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PNG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JPG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PVR8888</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PVR4444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PVRTC4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ETC1</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 name="椭圆 3"/>
          <p:cNvSpPr/>
          <p:nvPr/>
        </p:nvSpPr>
        <p:spPr>
          <a:xfrm>
            <a:off x="3538535" y="2390775"/>
            <a:ext cx="1457329" cy="1457327"/>
          </a:xfrm>
          <a:prstGeom prst="ellipse">
            <a:avLst/>
          </a:prstGeom>
          <a:ln w="38100">
            <a:solidFill>
              <a:srgbClr val="595856"/>
            </a:solidFill>
            <a:miter/>
          </a:ln>
        </p:spPr>
        <p:txBody>
          <a:bodyPr lIns="45719" rIns="45719" anchor="ctr"/>
          <a:lstStyle/>
          <a:p>
            <a:pPr algn="ctr">
              <a:defRPr>
                <a:solidFill>
                  <a:srgbClr val="FFFFFF"/>
                </a:solidFill>
              </a:defRPr>
            </a:pPr>
            <a:endParaRPr/>
          </a:p>
        </p:txBody>
      </p:sp>
      <p:grpSp>
        <p:nvGrpSpPr>
          <p:cNvPr id="1100" name="椭圆 2"/>
          <p:cNvGrpSpPr/>
          <p:nvPr/>
        </p:nvGrpSpPr>
        <p:grpSpPr>
          <a:xfrm>
            <a:off x="3605212" y="2457449"/>
            <a:ext cx="1323975" cy="1323976"/>
            <a:chOff x="0" y="0"/>
            <a:chExt cx="1323974" cy="1323974"/>
          </a:xfrm>
        </p:grpSpPr>
        <p:sp>
          <p:nvSpPr>
            <p:cNvPr id="1098" name="圆形"/>
            <p:cNvSpPr/>
            <p:nvPr/>
          </p:nvSpPr>
          <p:spPr>
            <a:xfrm>
              <a:off x="-1" y="-1"/>
              <a:ext cx="1323976" cy="1323976"/>
            </a:xfrm>
            <a:prstGeom prst="ellipse">
              <a:avLst/>
            </a:prstGeom>
            <a:solidFill>
              <a:srgbClr val="595856"/>
            </a:solidFill>
            <a:ln w="12700" cap="flat">
              <a:noFill/>
              <a:miter lim="400000"/>
            </a:ln>
            <a:effectLst/>
          </p:spPr>
          <p:txBody>
            <a:bodyPr wrap="square" lIns="45719" tIns="45719" rIns="45719" bIns="45719" numCol="1" anchor="ctr">
              <a:noAutofit/>
            </a:bodyPr>
            <a:lstStyle/>
            <a:p>
              <a:pPr algn="ctr">
                <a:defRPr sz="6600">
                  <a:solidFill>
                    <a:srgbClr val="FFC800"/>
                  </a:solidFill>
                  <a:latin typeface="华文细黑"/>
                  <a:ea typeface="华文细黑"/>
                  <a:cs typeface="华文细黑"/>
                  <a:sym typeface="华文细黑"/>
                </a:defRPr>
              </a:pPr>
              <a:endParaRPr/>
            </a:p>
          </p:txBody>
        </p:sp>
        <p:sp>
          <p:nvSpPr>
            <p:cNvPr id="1099" name="4"/>
            <p:cNvSpPr txBox="1"/>
            <p:nvPr/>
          </p:nvSpPr>
          <p:spPr>
            <a:xfrm>
              <a:off x="193891" y="242887"/>
              <a:ext cx="936192" cy="8382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sz="6600">
                  <a:solidFill>
                    <a:srgbClr val="FFC800"/>
                  </a:solidFill>
                  <a:latin typeface="华文细黑"/>
                  <a:ea typeface="华文细黑"/>
                  <a:cs typeface="华文细黑"/>
                  <a:sym typeface="华文细黑"/>
                </a:defRPr>
              </a:lvl1pPr>
            </a:lstStyle>
            <a:p>
              <a:r>
                <a:t>4</a:t>
              </a:r>
            </a:p>
          </p:txBody>
        </p:sp>
      </p:grpSp>
      <p:sp>
        <p:nvSpPr>
          <p:cNvPr id="1101" name="文本框 4"/>
          <p:cNvSpPr txBox="1"/>
          <p:nvPr/>
        </p:nvSpPr>
        <p:spPr>
          <a:xfrm>
            <a:off x="5062539" y="2245219"/>
            <a:ext cx="3424969" cy="764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400" b="1">
                <a:solidFill>
                  <a:srgbClr val="FFC800"/>
                </a:solidFill>
                <a:latin typeface="微软雅黑"/>
                <a:ea typeface="微软雅黑"/>
                <a:cs typeface="微软雅黑"/>
                <a:sym typeface="微软雅黑"/>
              </a:defRPr>
            </a:lvl1pPr>
          </a:lstStyle>
          <a:p>
            <a:r>
              <a:t>PART FOUR</a:t>
            </a:r>
          </a:p>
        </p:txBody>
      </p:sp>
      <p:sp>
        <p:nvSpPr>
          <p:cNvPr id="1102" name="文本框 5"/>
          <p:cNvSpPr txBox="1"/>
          <p:nvPr/>
        </p:nvSpPr>
        <p:spPr>
          <a:xfrm>
            <a:off x="4715481" y="3014661"/>
            <a:ext cx="4012884" cy="878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400">
                <a:solidFill>
                  <a:srgbClr val="FFFFFF"/>
                </a:solidFill>
                <a:latin typeface="微软雅黑"/>
                <a:ea typeface="微软雅黑"/>
                <a:cs typeface="微软雅黑"/>
                <a:sym typeface="微软雅黑"/>
              </a:defRPr>
            </a:lvl1pPr>
          </a:lstStyle>
          <a:p>
            <a:r>
              <a:t>未来展望</a:t>
            </a:r>
          </a:p>
        </p:txBody>
      </p:sp>
      <p:sp>
        <p:nvSpPr>
          <p:cNvPr id="1103" name="直接连接符 7"/>
          <p:cNvSpPr/>
          <p:nvPr/>
        </p:nvSpPr>
        <p:spPr>
          <a:xfrm>
            <a:off x="5105400" y="3014661"/>
            <a:ext cx="3257204" cy="1"/>
          </a:xfrm>
          <a:prstGeom prst="line">
            <a:avLst/>
          </a:prstGeom>
          <a:ln w="6350">
            <a:solidFill>
              <a:srgbClr val="FFAF00"/>
            </a:solidFill>
            <a:miter/>
          </a:ln>
        </p:spPr>
        <p:txBody>
          <a:bodyPr lIns="45719" rIns="45719"/>
          <a:lstStyle/>
          <a:p>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9" name="文本框 9"/>
          <p:cNvSpPr txBox="1"/>
          <p:nvPr/>
        </p:nvSpPr>
        <p:spPr>
          <a:xfrm>
            <a:off x="3259016" y="1500997"/>
            <a:ext cx="6142894" cy="476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4000">
                <a:solidFill>
                  <a:srgbClr val="FFFFFF"/>
                </a:solidFill>
                <a:latin typeface="微软雅黑"/>
                <a:ea typeface="微软雅黑"/>
                <a:cs typeface="微软雅黑"/>
                <a:sym typeface="微软雅黑"/>
              </a:defRPr>
            </a:pPr>
            <a:r>
              <a:t>硬件性能       </a:t>
            </a:r>
            <a:r>
              <a:rPr>
                <a:solidFill>
                  <a:schemeClr val="accent4"/>
                </a:solidFill>
              </a:rPr>
              <a:t>更高</a:t>
            </a:r>
          </a:p>
          <a:p>
            <a:pPr marL="285750" indent="-285750">
              <a:buSzPct val="100000"/>
              <a:buFont typeface="Arial"/>
              <a:buChar char="•"/>
              <a:defRPr sz="4000">
                <a:solidFill>
                  <a:srgbClr val="FFFFFF"/>
                </a:solidFill>
                <a:latin typeface="微软雅黑"/>
                <a:ea typeface="微软雅黑"/>
                <a:cs typeface="微软雅黑"/>
                <a:sym typeface="微软雅黑"/>
              </a:defRPr>
            </a:pPr>
            <a:endParaRPr>
              <a:solidFill>
                <a:schemeClr val="accent4"/>
              </a:solidFill>
            </a:endParaRPr>
          </a:p>
          <a:p>
            <a:pPr marL="285750" indent="-285750">
              <a:buSzPct val="100000"/>
              <a:buFont typeface="Arial"/>
              <a:buChar char="•"/>
              <a:defRPr sz="4000">
                <a:solidFill>
                  <a:srgbClr val="FFFFFF"/>
                </a:solidFill>
                <a:latin typeface="微软雅黑"/>
                <a:ea typeface="微软雅黑"/>
                <a:cs typeface="微软雅黑"/>
                <a:sym typeface="微软雅黑"/>
              </a:defRPr>
            </a:pPr>
            <a:r>
              <a:t>游戏效果       </a:t>
            </a:r>
            <a:r>
              <a:rPr>
                <a:solidFill>
                  <a:schemeClr val="accent4"/>
                </a:solidFill>
              </a:rPr>
              <a:t>更好</a:t>
            </a:r>
          </a:p>
          <a:p>
            <a:pPr marL="285750" indent="-285750">
              <a:buSzPct val="100000"/>
              <a:buFont typeface="Arial"/>
              <a:buChar char="•"/>
              <a:defRPr sz="4000">
                <a:solidFill>
                  <a:srgbClr val="FFFFFF"/>
                </a:solidFill>
                <a:latin typeface="微软雅黑"/>
                <a:ea typeface="微软雅黑"/>
                <a:cs typeface="微软雅黑"/>
                <a:sym typeface="微软雅黑"/>
              </a:defRPr>
            </a:pPr>
            <a:endParaRPr>
              <a:solidFill>
                <a:schemeClr val="accent4"/>
              </a:solidFill>
            </a:endParaRPr>
          </a:p>
          <a:p>
            <a:pPr marL="285750" indent="-285750">
              <a:buSzPct val="100000"/>
              <a:buFont typeface="Arial"/>
              <a:buChar char="•"/>
              <a:defRPr sz="4000">
                <a:solidFill>
                  <a:srgbClr val="FFFFFF"/>
                </a:solidFill>
                <a:latin typeface="微软雅黑"/>
                <a:ea typeface="微软雅黑"/>
                <a:cs typeface="微软雅黑"/>
                <a:sym typeface="微软雅黑"/>
              </a:defRPr>
            </a:pPr>
            <a:r>
              <a:t>图片数量       </a:t>
            </a:r>
            <a:r>
              <a:rPr>
                <a:solidFill>
                  <a:schemeClr val="accent4"/>
                </a:solidFill>
              </a:rPr>
              <a:t>极多</a:t>
            </a:r>
          </a:p>
          <a:p>
            <a:pPr marL="285750" indent="-285750">
              <a:buSzPct val="100000"/>
              <a:buFont typeface="Arial"/>
              <a:buChar char="•"/>
              <a:defRPr sz="4000">
                <a:solidFill>
                  <a:srgbClr val="FFFFFF"/>
                </a:solidFill>
                <a:latin typeface="微软雅黑"/>
                <a:ea typeface="微软雅黑"/>
                <a:cs typeface="微软雅黑"/>
                <a:sym typeface="微软雅黑"/>
              </a:defRPr>
            </a:pPr>
            <a:endParaRPr>
              <a:solidFill>
                <a:schemeClr val="accent4"/>
              </a:solidFill>
            </a:endParaRPr>
          </a:p>
          <a:p>
            <a:pPr marL="285750" indent="-285750">
              <a:buSzPct val="100000"/>
              <a:buFont typeface="Arial"/>
              <a:buChar char="•"/>
              <a:defRPr sz="4000">
                <a:solidFill>
                  <a:srgbClr val="FFFFFF"/>
                </a:solidFill>
                <a:latin typeface="微软雅黑"/>
                <a:ea typeface="微软雅黑"/>
                <a:cs typeface="微软雅黑"/>
                <a:sym typeface="微软雅黑"/>
              </a:defRPr>
            </a:pPr>
            <a:r>
              <a:t>侧重点          </a:t>
            </a:r>
            <a:r>
              <a:rPr>
                <a:solidFill>
                  <a:srgbClr val="FF4343"/>
                </a:solidFill>
              </a:rPr>
              <a:t>内存和效果</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08"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10" name="文本框 23"/>
          <p:cNvSpPr txBox="1"/>
          <p:nvPr/>
        </p:nvSpPr>
        <p:spPr>
          <a:xfrm>
            <a:off x="3575537" y="2436759"/>
            <a:ext cx="6142894" cy="1297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400">
                <a:solidFill>
                  <a:srgbClr val="FFFFFF"/>
                </a:solidFill>
                <a:latin typeface="微软雅黑"/>
                <a:ea typeface="微软雅黑"/>
                <a:cs typeface="微软雅黑"/>
                <a:sym typeface="微软雅黑"/>
              </a:defRPr>
            </a:pPr>
            <a:r>
              <a:t>质量比ETC1差</a:t>
            </a:r>
          </a:p>
          <a:p>
            <a:pPr marL="285750" indent="-285750">
              <a:buSzPct val="100000"/>
              <a:buFont typeface="Arial"/>
              <a:buChar char="•"/>
              <a:defRPr sz="2400">
                <a:solidFill>
                  <a:srgbClr val="FFFFFF"/>
                </a:solidFill>
                <a:latin typeface="微软雅黑"/>
                <a:ea typeface="微软雅黑"/>
                <a:cs typeface="微软雅黑"/>
                <a:sym typeface="微软雅黑"/>
              </a:defRPr>
            </a:pPr>
            <a:endParaRPr/>
          </a:p>
          <a:p>
            <a:pPr marL="285750" indent="-285750">
              <a:buSzPct val="100000"/>
              <a:buFont typeface="Arial"/>
              <a:buChar char="•"/>
              <a:defRPr sz="2400">
                <a:solidFill>
                  <a:srgbClr val="FFFFFF"/>
                </a:solidFill>
                <a:latin typeface="微软雅黑"/>
                <a:ea typeface="微软雅黑"/>
                <a:cs typeface="微软雅黑"/>
                <a:sym typeface="微软雅黑"/>
              </a:defRPr>
            </a:pPr>
            <a:r>
              <a:t>只能正方形, 内存利用率低</a:t>
            </a:r>
          </a:p>
        </p:txBody>
      </p:sp>
      <p:sp>
        <p:nvSpPr>
          <p:cNvPr id="911" name="矩形 1"/>
          <p:cNvSpPr txBox="1"/>
          <p:nvPr/>
        </p:nvSpPr>
        <p:spPr>
          <a:xfrm>
            <a:off x="5198112" y="1568751"/>
            <a:ext cx="217091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PVRTC4</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 name="文本框 4"/>
          <p:cNvSpPr txBox="1"/>
          <p:nvPr/>
        </p:nvSpPr>
        <p:spPr>
          <a:xfrm>
            <a:off x="2098433" y="1137581"/>
            <a:ext cx="2520460" cy="662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buSzPct val="100000"/>
              <a:buFont typeface="Arial"/>
              <a:buChar char="•"/>
              <a:defRPr sz="3200">
                <a:solidFill>
                  <a:srgbClr val="FFFFFF"/>
                </a:solidFill>
                <a:latin typeface="微软雅黑"/>
                <a:ea typeface="微软雅黑"/>
                <a:cs typeface="微软雅黑"/>
                <a:sym typeface="微软雅黑"/>
              </a:defRPr>
            </a:lvl1pPr>
          </a:lstStyle>
          <a:p>
            <a:r>
              <a:t>英雄无敌</a:t>
            </a:r>
          </a:p>
        </p:txBody>
      </p:sp>
      <p:sp>
        <p:nvSpPr>
          <p:cNvPr id="1114" name="文本框 5"/>
          <p:cNvSpPr txBox="1"/>
          <p:nvPr/>
        </p:nvSpPr>
        <p:spPr>
          <a:xfrm>
            <a:off x="7702063" y="1137581"/>
            <a:ext cx="2520461" cy="662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285750" indent="-285750">
              <a:buSzPct val="100000"/>
              <a:buFont typeface="Arial"/>
              <a:buChar char="•"/>
              <a:defRPr sz="3200">
                <a:solidFill>
                  <a:srgbClr val="FFFFFF"/>
                </a:solidFill>
                <a:latin typeface="微软雅黑"/>
                <a:ea typeface="微软雅黑"/>
                <a:cs typeface="微软雅黑"/>
                <a:sym typeface="微软雅黑"/>
              </a:defRPr>
            </a:lvl1pPr>
          </a:lstStyle>
          <a:p>
            <a:r>
              <a:t>新项目</a:t>
            </a:r>
          </a:p>
        </p:txBody>
      </p:sp>
      <p:sp>
        <p:nvSpPr>
          <p:cNvPr id="1115" name="文本框 6"/>
          <p:cNvSpPr txBox="1"/>
          <p:nvPr/>
        </p:nvSpPr>
        <p:spPr>
          <a:xfrm>
            <a:off x="1899139" y="2544351"/>
            <a:ext cx="3341075" cy="247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800">
                <a:solidFill>
                  <a:srgbClr val="FFFFFF"/>
                </a:solidFill>
                <a:latin typeface="微软雅黑"/>
                <a:ea typeface="微软雅黑"/>
                <a:cs typeface="微软雅黑"/>
                <a:sym typeface="微软雅黑"/>
              </a:defRPr>
            </a:pPr>
            <a:r>
              <a:t>单方向序列帧</a:t>
            </a:r>
          </a:p>
          <a:p>
            <a:pPr marL="285750" indent="-285750">
              <a:buSzPct val="100000"/>
              <a:buFont typeface="Arial"/>
              <a:buChar char="•"/>
              <a:defRPr sz="2800">
                <a:solidFill>
                  <a:srgbClr val="FFFFFF"/>
                </a:solidFill>
                <a:latin typeface="微软雅黑"/>
                <a:ea typeface="微软雅黑"/>
                <a:cs typeface="微软雅黑"/>
                <a:sym typeface="微软雅黑"/>
              </a:defRPr>
            </a:pPr>
            <a:endParaRPr/>
          </a:p>
          <a:p>
            <a:pPr marL="285750" indent="-285750">
              <a:buSzPct val="100000"/>
              <a:buFont typeface="Arial"/>
              <a:buChar char="•"/>
              <a:defRPr sz="2800">
                <a:solidFill>
                  <a:srgbClr val="FFFFFF"/>
                </a:solidFill>
                <a:latin typeface="微软雅黑"/>
                <a:ea typeface="微软雅黑"/>
                <a:cs typeface="微软雅黑"/>
                <a:sym typeface="微软雅黑"/>
              </a:defRPr>
            </a:pPr>
            <a:r>
              <a:t>单方向技能特效</a:t>
            </a:r>
          </a:p>
          <a:p>
            <a:pPr marL="285750" indent="-285750">
              <a:buSzPct val="100000"/>
              <a:buFont typeface="Arial"/>
              <a:buChar char="•"/>
              <a:defRPr sz="2800">
                <a:solidFill>
                  <a:srgbClr val="FFFFFF"/>
                </a:solidFill>
                <a:latin typeface="微软雅黑"/>
                <a:ea typeface="微软雅黑"/>
                <a:cs typeface="微软雅黑"/>
                <a:sym typeface="微软雅黑"/>
              </a:defRPr>
            </a:pPr>
            <a:endParaRPr/>
          </a:p>
          <a:p>
            <a:pPr marL="285750" indent="-285750">
              <a:buSzPct val="100000"/>
              <a:buFont typeface="Arial"/>
              <a:buChar char="•"/>
              <a:defRPr sz="2800">
                <a:solidFill>
                  <a:srgbClr val="FFFFFF"/>
                </a:solidFill>
                <a:latin typeface="微软雅黑"/>
                <a:ea typeface="微软雅黑"/>
                <a:cs typeface="微软雅黑"/>
                <a:sym typeface="微软雅黑"/>
              </a:defRPr>
            </a:pPr>
            <a:r>
              <a:t>双阵营色</a:t>
            </a:r>
          </a:p>
        </p:txBody>
      </p:sp>
      <p:sp>
        <p:nvSpPr>
          <p:cNvPr id="1116" name="文本框 7"/>
          <p:cNvSpPr txBox="1"/>
          <p:nvPr/>
        </p:nvSpPr>
        <p:spPr>
          <a:xfrm>
            <a:off x="7291755" y="2544351"/>
            <a:ext cx="3341076" cy="247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800">
                <a:solidFill>
                  <a:srgbClr val="FFFFFF"/>
                </a:solidFill>
                <a:latin typeface="微软雅黑"/>
                <a:ea typeface="微软雅黑"/>
                <a:cs typeface="微软雅黑"/>
                <a:sym typeface="微软雅黑"/>
              </a:defRPr>
            </a:pPr>
            <a:r>
              <a:t>八方向序列帧</a:t>
            </a:r>
          </a:p>
          <a:p>
            <a:pPr marL="285750" indent="-285750">
              <a:buSzPct val="100000"/>
              <a:buFont typeface="Arial"/>
              <a:buChar char="•"/>
              <a:defRPr sz="2800">
                <a:solidFill>
                  <a:srgbClr val="FFFFFF"/>
                </a:solidFill>
                <a:latin typeface="微软雅黑"/>
                <a:ea typeface="微软雅黑"/>
                <a:cs typeface="微软雅黑"/>
                <a:sym typeface="微软雅黑"/>
              </a:defRPr>
            </a:pPr>
            <a:endParaRPr/>
          </a:p>
          <a:p>
            <a:pPr marL="285750" indent="-285750">
              <a:buSzPct val="100000"/>
              <a:buFont typeface="Arial"/>
              <a:buChar char="•"/>
              <a:defRPr sz="2800">
                <a:solidFill>
                  <a:srgbClr val="FFFFFF"/>
                </a:solidFill>
                <a:latin typeface="微软雅黑"/>
                <a:ea typeface="微软雅黑"/>
                <a:cs typeface="微软雅黑"/>
                <a:sym typeface="微软雅黑"/>
              </a:defRPr>
            </a:pPr>
            <a:r>
              <a:t>八方向技能特效</a:t>
            </a:r>
          </a:p>
          <a:p>
            <a:pPr marL="285750" indent="-285750">
              <a:buSzPct val="100000"/>
              <a:buFont typeface="Arial"/>
              <a:buChar char="•"/>
              <a:defRPr sz="2800">
                <a:solidFill>
                  <a:srgbClr val="FFFFFF"/>
                </a:solidFill>
                <a:latin typeface="微软雅黑"/>
                <a:ea typeface="微软雅黑"/>
                <a:cs typeface="微软雅黑"/>
                <a:sym typeface="微软雅黑"/>
              </a:defRPr>
            </a:pPr>
            <a:endParaRPr/>
          </a:p>
          <a:p>
            <a:pPr marL="285750" indent="-285750">
              <a:buSzPct val="100000"/>
              <a:buFont typeface="Arial"/>
              <a:buChar char="•"/>
              <a:defRPr sz="2800">
                <a:solidFill>
                  <a:srgbClr val="FFFFFF"/>
                </a:solidFill>
                <a:latin typeface="微软雅黑"/>
                <a:ea typeface="微软雅黑"/>
                <a:cs typeface="微软雅黑"/>
                <a:sym typeface="微软雅黑"/>
              </a:defRPr>
            </a:pPr>
            <a:r>
              <a:t>多阵营色</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纹理格式</a:t>
            </a:r>
          </a:p>
        </p:txBody>
      </p:sp>
      <p:sp>
        <p:nvSpPr>
          <p:cNvPr id="1120"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122" name="文本框 8"/>
          <p:cNvSpPr txBox="1"/>
          <p:nvPr/>
        </p:nvSpPr>
        <p:spPr>
          <a:xfrm>
            <a:off x="4856803" y="1642792"/>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400" b="1">
                <a:solidFill>
                  <a:srgbClr val="FFC800"/>
                </a:solidFill>
                <a:latin typeface="微软雅黑"/>
                <a:ea typeface="微软雅黑"/>
                <a:cs typeface="微软雅黑"/>
                <a:sym typeface="微软雅黑"/>
              </a:defRPr>
            </a:pPr>
            <a:r>
              <a:t>GPU纹理</a:t>
            </a:r>
          </a:p>
        </p:txBody>
      </p:sp>
      <p:pic>
        <p:nvPicPr>
          <p:cNvPr id="1123" name="图片 1" descr="图片 1"/>
          <p:cNvPicPr>
            <a:picLocks noChangeAspect="1"/>
          </p:cNvPicPr>
          <p:nvPr/>
        </p:nvPicPr>
        <p:blipFill>
          <a:blip r:embed="rId3"/>
          <a:stretch>
            <a:fillRect/>
          </a:stretch>
        </p:blipFill>
        <p:spPr>
          <a:xfrm>
            <a:off x="1082384" y="2292025"/>
            <a:ext cx="3180953" cy="1742858"/>
          </a:xfrm>
          <a:prstGeom prst="rect">
            <a:avLst/>
          </a:prstGeom>
          <a:ln w="12700">
            <a:miter lim="400000"/>
          </a:ln>
        </p:spPr>
      </p:pic>
      <p:pic>
        <p:nvPicPr>
          <p:cNvPr id="1124" name="图片 3" descr="图片 3"/>
          <p:cNvPicPr>
            <a:picLocks noChangeAspect="1"/>
          </p:cNvPicPr>
          <p:nvPr/>
        </p:nvPicPr>
        <p:blipFill>
          <a:blip r:embed="rId4"/>
          <a:stretch>
            <a:fillRect/>
          </a:stretch>
        </p:blipFill>
        <p:spPr>
          <a:xfrm>
            <a:off x="1159361" y="4762977"/>
            <a:ext cx="3026999" cy="1194327"/>
          </a:xfrm>
          <a:prstGeom prst="rect">
            <a:avLst/>
          </a:prstGeom>
          <a:ln w="12700">
            <a:miter lim="400000"/>
          </a:ln>
        </p:spPr>
      </p:pic>
      <p:pic>
        <p:nvPicPr>
          <p:cNvPr id="1125" name="图片 4" descr="图片 4"/>
          <p:cNvPicPr>
            <a:picLocks noChangeAspect="1"/>
          </p:cNvPicPr>
          <p:nvPr/>
        </p:nvPicPr>
        <p:blipFill>
          <a:blip r:embed="rId5"/>
          <a:stretch>
            <a:fillRect/>
          </a:stretch>
        </p:blipFill>
        <p:spPr>
          <a:xfrm>
            <a:off x="6588183" y="2424789"/>
            <a:ext cx="2304763" cy="1085715"/>
          </a:xfrm>
          <a:prstGeom prst="rect">
            <a:avLst/>
          </a:prstGeom>
          <a:ln w="12700">
            <a:miter lim="400000"/>
          </a:ln>
        </p:spPr>
      </p:pic>
      <p:pic>
        <p:nvPicPr>
          <p:cNvPr id="1126" name="图片 5" descr="图片 5"/>
          <p:cNvPicPr>
            <a:picLocks noChangeAspect="1"/>
          </p:cNvPicPr>
          <p:nvPr/>
        </p:nvPicPr>
        <p:blipFill>
          <a:blip r:embed="rId6"/>
          <a:stretch>
            <a:fillRect/>
          </a:stretch>
        </p:blipFill>
        <p:spPr>
          <a:xfrm>
            <a:off x="6787474" y="4455967"/>
            <a:ext cx="1657144" cy="1600001"/>
          </a:xfrm>
          <a:prstGeom prst="rect">
            <a:avLst/>
          </a:prstGeom>
          <a:ln w="12700">
            <a:miter lim="400000"/>
          </a:ln>
        </p:spPr>
      </p:pic>
      <p:sp>
        <p:nvSpPr>
          <p:cNvPr id="1127" name="TextBox 5"/>
          <p:cNvSpPr txBox="1"/>
          <p:nvPr/>
        </p:nvSpPr>
        <p:spPr>
          <a:xfrm>
            <a:off x="4455036" y="2424789"/>
            <a:ext cx="2628368" cy="77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1400">
                <a:solidFill>
                  <a:srgbClr val="FFFFFF"/>
                </a:solidFill>
                <a:latin typeface="微软雅黑"/>
                <a:ea typeface="微软雅黑"/>
                <a:cs typeface="微软雅黑"/>
                <a:sym typeface="微软雅黑"/>
              </a:defRPr>
            </a:pPr>
            <a:r>
              <a:t>PowerVR</a:t>
            </a:r>
          </a:p>
          <a:p>
            <a:pPr marL="285750" indent="-285750">
              <a:buSzPct val="100000"/>
              <a:buFont typeface="Arial"/>
              <a:buChar char="•"/>
              <a:defRPr sz="1400">
                <a:solidFill>
                  <a:srgbClr val="FFFFFF"/>
                </a:solidFill>
                <a:latin typeface="微软雅黑"/>
                <a:ea typeface="微软雅黑"/>
                <a:cs typeface="微软雅黑"/>
                <a:sym typeface="微软雅黑"/>
              </a:defRPr>
            </a:pPr>
            <a:r>
              <a:t>100%覆盖iOS设备</a:t>
            </a:r>
          </a:p>
          <a:p>
            <a:pPr marL="285750" indent="-285750">
              <a:buSzPct val="100000"/>
              <a:buFont typeface="Arial"/>
              <a:buChar char="•"/>
              <a:defRPr sz="1400">
                <a:solidFill>
                  <a:srgbClr val="FFFFFF"/>
                </a:solidFill>
                <a:latin typeface="微软雅黑"/>
                <a:ea typeface="微软雅黑"/>
                <a:cs typeface="微软雅黑"/>
                <a:sym typeface="微软雅黑"/>
              </a:defRPr>
            </a:pPr>
            <a:r>
              <a:t>PVRTC</a:t>
            </a:r>
          </a:p>
        </p:txBody>
      </p:sp>
      <p:sp>
        <p:nvSpPr>
          <p:cNvPr id="1128" name="TextBox 5"/>
          <p:cNvSpPr txBox="1"/>
          <p:nvPr/>
        </p:nvSpPr>
        <p:spPr>
          <a:xfrm>
            <a:off x="4455036" y="4886635"/>
            <a:ext cx="2628368" cy="10693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1400">
                <a:solidFill>
                  <a:srgbClr val="FFFFFF"/>
                </a:solidFill>
                <a:latin typeface="微软雅黑"/>
                <a:ea typeface="微软雅黑"/>
                <a:cs typeface="微软雅黑"/>
                <a:sym typeface="微软雅黑"/>
              </a:defRPr>
            </a:pPr>
            <a:r>
              <a:t>高通Adreno</a:t>
            </a:r>
          </a:p>
          <a:p>
            <a:pPr marL="285750" indent="-285750">
              <a:buSzPct val="100000"/>
              <a:buFont typeface="Arial"/>
              <a:buChar char="•"/>
              <a:defRPr sz="1400">
                <a:solidFill>
                  <a:srgbClr val="FFFFFF"/>
                </a:solidFill>
                <a:latin typeface="微软雅黑"/>
                <a:ea typeface="微软雅黑"/>
                <a:cs typeface="微软雅黑"/>
                <a:sym typeface="微软雅黑"/>
              </a:defRPr>
            </a:pPr>
            <a:r>
              <a:t>HTC G10、G14，</a:t>
            </a:r>
          </a:p>
          <a:p>
            <a:pPr>
              <a:defRPr sz="1400">
                <a:solidFill>
                  <a:srgbClr val="FFFFFF"/>
                </a:solidFill>
                <a:latin typeface="微软雅黑"/>
                <a:ea typeface="微软雅黑"/>
                <a:cs typeface="微软雅黑"/>
                <a:sym typeface="微软雅黑"/>
              </a:defRPr>
            </a:pPr>
            <a:r>
              <a:t>      小米1、2等</a:t>
            </a:r>
          </a:p>
          <a:p>
            <a:pPr marL="285750" indent="-285750">
              <a:buSzPct val="100000"/>
              <a:buFont typeface="Arial"/>
              <a:buChar char="•"/>
              <a:defRPr sz="1400">
                <a:solidFill>
                  <a:srgbClr val="FFFFFF"/>
                </a:solidFill>
                <a:latin typeface="微软雅黑"/>
                <a:ea typeface="微软雅黑"/>
                <a:cs typeface="微软雅黑"/>
                <a:sym typeface="微软雅黑"/>
              </a:defRPr>
            </a:pPr>
            <a:r>
              <a:t>ATC</a:t>
            </a:r>
          </a:p>
        </p:txBody>
      </p:sp>
      <p:sp>
        <p:nvSpPr>
          <p:cNvPr id="1129" name="TextBox 5"/>
          <p:cNvSpPr txBox="1"/>
          <p:nvPr/>
        </p:nvSpPr>
        <p:spPr>
          <a:xfrm>
            <a:off x="9036473" y="2448833"/>
            <a:ext cx="2628367" cy="1031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1400">
                <a:solidFill>
                  <a:srgbClr val="FFFFFF"/>
                </a:solidFill>
                <a:latin typeface="微软雅黑"/>
                <a:ea typeface="微软雅黑"/>
                <a:cs typeface="微软雅黑"/>
                <a:sym typeface="微软雅黑"/>
              </a:defRPr>
            </a:pPr>
            <a:r>
              <a:t>ARM Mali</a:t>
            </a:r>
          </a:p>
          <a:p>
            <a:pPr marL="285750" indent="-285750">
              <a:buSzPct val="100000"/>
              <a:buFont typeface="Arial"/>
              <a:buChar char="•"/>
              <a:defRPr sz="1400">
                <a:solidFill>
                  <a:srgbClr val="FFFFFF"/>
                </a:solidFill>
                <a:latin typeface="微软雅黑"/>
                <a:ea typeface="微软雅黑"/>
                <a:cs typeface="微软雅黑"/>
                <a:sym typeface="微软雅黑"/>
              </a:defRPr>
            </a:pPr>
            <a:r>
              <a:t>三星Galaxy SII、Galaxy SIII、Galaxy Note1</a:t>
            </a:r>
          </a:p>
          <a:p>
            <a:pPr marL="285750" indent="-285750">
              <a:buSzPct val="100000"/>
              <a:buFont typeface="Arial"/>
              <a:buChar char="•"/>
              <a:defRPr sz="1400">
                <a:solidFill>
                  <a:srgbClr val="FFFFFF"/>
                </a:solidFill>
                <a:latin typeface="微软雅黑"/>
                <a:ea typeface="微软雅黑"/>
                <a:cs typeface="微软雅黑"/>
                <a:sym typeface="微软雅黑"/>
              </a:defRPr>
            </a:pPr>
            <a:r>
              <a:t>ETC1  ASTC</a:t>
            </a:r>
          </a:p>
        </p:txBody>
      </p:sp>
      <p:sp>
        <p:nvSpPr>
          <p:cNvPr id="1130" name="TextBox 5"/>
          <p:cNvSpPr txBox="1"/>
          <p:nvPr/>
        </p:nvSpPr>
        <p:spPr>
          <a:xfrm>
            <a:off x="9036473" y="4886635"/>
            <a:ext cx="2628367" cy="1031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1400">
                <a:solidFill>
                  <a:srgbClr val="FFFFFF"/>
                </a:solidFill>
                <a:latin typeface="微软雅黑"/>
                <a:ea typeface="微软雅黑"/>
                <a:cs typeface="微软雅黑"/>
                <a:sym typeface="微软雅黑"/>
              </a:defRPr>
            </a:pPr>
            <a:r>
              <a:t>Tegra2, Tegra3</a:t>
            </a:r>
          </a:p>
          <a:p>
            <a:pPr marL="285750" indent="-285750">
              <a:buSzPct val="100000"/>
              <a:buFont typeface="Arial"/>
              <a:buChar char="•"/>
              <a:defRPr sz="1400">
                <a:solidFill>
                  <a:srgbClr val="FFFFFF"/>
                </a:solidFill>
                <a:latin typeface="微软雅黑"/>
                <a:ea typeface="微软雅黑"/>
                <a:cs typeface="微软雅黑"/>
                <a:sym typeface="微软雅黑"/>
              </a:defRPr>
            </a:pPr>
            <a:r>
              <a:t>Google Nexus 7，HTC One X等</a:t>
            </a:r>
          </a:p>
          <a:p>
            <a:pPr marL="285750" indent="-285750">
              <a:buSzPct val="100000"/>
              <a:buFont typeface="Arial"/>
              <a:buChar char="•"/>
              <a:defRPr sz="1400">
                <a:solidFill>
                  <a:srgbClr val="FFFFFF"/>
                </a:solidFill>
                <a:latin typeface="微软雅黑"/>
                <a:ea typeface="微软雅黑"/>
                <a:cs typeface="微软雅黑"/>
                <a:sym typeface="微软雅黑"/>
              </a:defRPr>
            </a:pPr>
            <a:r>
              <a:t>DXT(S3TC)</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 name="图片 1" descr="图片 1"/>
          <p:cNvPicPr>
            <a:picLocks noChangeAspect="1"/>
          </p:cNvPicPr>
          <p:nvPr/>
        </p:nvPicPr>
        <p:blipFill>
          <a:blip r:embed="rId2"/>
          <a:stretch>
            <a:fillRect/>
          </a:stretch>
        </p:blipFill>
        <p:spPr>
          <a:xfrm>
            <a:off x="2387843" y="3192707"/>
            <a:ext cx="7198646" cy="2211633"/>
          </a:xfrm>
          <a:prstGeom prst="rect">
            <a:avLst/>
          </a:prstGeom>
          <a:ln w="12700">
            <a:miter lim="400000"/>
          </a:ln>
        </p:spPr>
      </p:pic>
      <p:pic>
        <p:nvPicPr>
          <p:cNvPr id="1137" name="图片 6" descr="图片 6"/>
          <p:cNvPicPr>
            <a:picLocks noChangeAspect="1"/>
          </p:cNvPicPr>
          <p:nvPr/>
        </p:nvPicPr>
        <p:blipFill>
          <a:blip r:embed="rId3"/>
          <a:stretch>
            <a:fillRect/>
          </a:stretch>
        </p:blipFill>
        <p:spPr>
          <a:xfrm>
            <a:off x="1176952" y="652810"/>
            <a:ext cx="3606064" cy="2035174"/>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 name="文本框 5"/>
          <p:cNvSpPr txBox="1"/>
          <p:nvPr/>
        </p:nvSpPr>
        <p:spPr>
          <a:xfrm>
            <a:off x="4032737" y="3004770"/>
            <a:ext cx="4405074" cy="764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400">
                <a:solidFill>
                  <a:srgbClr val="FFFFFF"/>
                </a:solidFill>
                <a:latin typeface="微软雅黑"/>
                <a:ea typeface="微软雅黑"/>
                <a:cs typeface="微软雅黑"/>
                <a:sym typeface="微软雅黑"/>
              </a:defRPr>
            </a:lvl1pPr>
          </a:lstStyle>
          <a:p>
            <a:r>
              <a:t>ASTC</a:t>
            </a:r>
          </a:p>
        </p:txBody>
      </p:sp>
      <p:sp>
        <p:nvSpPr>
          <p:cNvPr id="1140" name="直接连接符 7"/>
          <p:cNvSpPr/>
          <p:nvPr/>
        </p:nvSpPr>
        <p:spPr>
          <a:xfrm>
            <a:off x="4267200" y="3774211"/>
            <a:ext cx="3696816" cy="1"/>
          </a:xfrm>
          <a:prstGeom prst="line">
            <a:avLst/>
          </a:prstGeom>
          <a:ln w="6350">
            <a:solidFill>
              <a:srgbClr val="FFAF00"/>
            </a:solidFill>
            <a:miter/>
          </a:ln>
        </p:spPr>
        <p:txBody>
          <a:bodyPr lIns="45719" rIns="45719"/>
          <a:lstStyle/>
          <a:p>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 name="文本框 10"/>
          <p:cNvSpPr txBox="1"/>
          <p:nvPr/>
        </p:nvSpPr>
        <p:spPr>
          <a:xfrm>
            <a:off x="4856803" y="925634"/>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a:t>
            </a:r>
          </a:p>
        </p:txBody>
      </p:sp>
      <p:sp>
        <p:nvSpPr>
          <p:cNvPr id="1147" name="矩形 1"/>
          <p:cNvSpPr txBox="1"/>
          <p:nvPr/>
        </p:nvSpPr>
        <p:spPr>
          <a:xfrm>
            <a:off x="2063262" y="2074204"/>
            <a:ext cx="8698523"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FFFF"/>
                </a:solidFill>
                <a:latin typeface="微软雅黑"/>
                <a:ea typeface="微软雅黑"/>
                <a:cs typeface="微软雅黑"/>
                <a:sym typeface="微软雅黑"/>
              </a:defRPr>
            </a:pPr>
            <a:r>
              <a:t>ASTC规定的主要设计目标是使内容开发人员能够更好地控制任何有损压缩方案中固有的空间/质量权衡。</a:t>
            </a:r>
          </a:p>
        </p:txBody>
      </p:sp>
      <p:pic>
        <p:nvPicPr>
          <p:cNvPr id="1148" name="图片 2" descr="图片 2"/>
          <p:cNvPicPr>
            <a:picLocks noChangeAspect="1"/>
          </p:cNvPicPr>
          <p:nvPr/>
        </p:nvPicPr>
        <p:blipFill>
          <a:blip r:embed="rId3"/>
          <a:stretch>
            <a:fillRect/>
          </a:stretch>
        </p:blipFill>
        <p:spPr>
          <a:xfrm>
            <a:off x="4372188" y="3273845"/>
            <a:ext cx="3447620" cy="2819049"/>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4" name="文本框 10"/>
          <p:cNvSpPr txBox="1"/>
          <p:nvPr/>
        </p:nvSpPr>
        <p:spPr>
          <a:xfrm>
            <a:off x="4856803" y="925634"/>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a:t>
            </a:r>
          </a:p>
        </p:txBody>
      </p:sp>
      <p:grpSp>
        <p:nvGrpSpPr>
          <p:cNvPr id="1157" name="矩形 5"/>
          <p:cNvGrpSpPr/>
          <p:nvPr/>
        </p:nvGrpSpPr>
        <p:grpSpPr>
          <a:xfrm>
            <a:off x="2192215" y="2814301"/>
            <a:ext cx="375139" cy="375139"/>
            <a:chOff x="0" y="0"/>
            <a:chExt cx="375138" cy="375138"/>
          </a:xfrm>
        </p:grpSpPr>
        <p:sp>
          <p:nvSpPr>
            <p:cNvPr id="1155"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56"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60" name="矩形 9"/>
          <p:cNvGrpSpPr/>
          <p:nvPr/>
        </p:nvGrpSpPr>
        <p:grpSpPr>
          <a:xfrm>
            <a:off x="2625968" y="2814301"/>
            <a:ext cx="375139" cy="375139"/>
            <a:chOff x="0" y="0"/>
            <a:chExt cx="375138" cy="375138"/>
          </a:xfrm>
        </p:grpSpPr>
        <p:sp>
          <p:nvSpPr>
            <p:cNvPr id="1158"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59"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63" name="矩形 11"/>
          <p:cNvGrpSpPr/>
          <p:nvPr/>
        </p:nvGrpSpPr>
        <p:grpSpPr>
          <a:xfrm>
            <a:off x="2192215" y="3248054"/>
            <a:ext cx="375139" cy="375139"/>
            <a:chOff x="0" y="0"/>
            <a:chExt cx="375138" cy="375138"/>
          </a:xfrm>
        </p:grpSpPr>
        <p:sp>
          <p:nvSpPr>
            <p:cNvPr id="1161"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62"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66" name="矩形 12"/>
          <p:cNvGrpSpPr/>
          <p:nvPr/>
        </p:nvGrpSpPr>
        <p:grpSpPr>
          <a:xfrm>
            <a:off x="2625968" y="3248054"/>
            <a:ext cx="375139" cy="375139"/>
            <a:chOff x="0" y="0"/>
            <a:chExt cx="375138" cy="375138"/>
          </a:xfrm>
        </p:grpSpPr>
        <p:sp>
          <p:nvSpPr>
            <p:cNvPr id="1164"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65"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69" name="矩形 13"/>
          <p:cNvGrpSpPr/>
          <p:nvPr/>
        </p:nvGrpSpPr>
        <p:grpSpPr>
          <a:xfrm>
            <a:off x="3059720" y="2814301"/>
            <a:ext cx="375139" cy="375139"/>
            <a:chOff x="0" y="0"/>
            <a:chExt cx="375138" cy="375138"/>
          </a:xfrm>
        </p:grpSpPr>
        <p:sp>
          <p:nvSpPr>
            <p:cNvPr id="1167"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68"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72" name="矩形 14"/>
          <p:cNvGrpSpPr/>
          <p:nvPr/>
        </p:nvGrpSpPr>
        <p:grpSpPr>
          <a:xfrm>
            <a:off x="3493473" y="2814301"/>
            <a:ext cx="375139" cy="375139"/>
            <a:chOff x="0" y="0"/>
            <a:chExt cx="375138" cy="375138"/>
          </a:xfrm>
        </p:grpSpPr>
        <p:sp>
          <p:nvSpPr>
            <p:cNvPr id="1170"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71"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75" name="矩形 15"/>
          <p:cNvGrpSpPr/>
          <p:nvPr/>
        </p:nvGrpSpPr>
        <p:grpSpPr>
          <a:xfrm>
            <a:off x="3059720" y="3248054"/>
            <a:ext cx="375139" cy="375139"/>
            <a:chOff x="0" y="0"/>
            <a:chExt cx="375138" cy="375138"/>
          </a:xfrm>
        </p:grpSpPr>
        <p:sp>
          <p:nvSpPr>
            <p:cNvPr id="1173"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74"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78" name="矩形 17"/>
          <p:cNvGrpSpPr/>
          <p:nvPr/>
        </p:nvGrpSpPr>
        <p:grpSpPr>
          <a:xfrm>
            <a:off x="3493473" y="3248054"/>
            <a:ext cx="375139" cy="375139"/>
            <a:chOff x="0" y="0"/>
            <a:chExt cx="375138" cy="375138"/>
          </a:xfrm>
        </p:grpSpPr>
        <p:sp>
          <p:nvSpPr>
            <p:cNvPr id="1176"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77"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81" name="矩形 18"/>
          <p:cNvGrpSpPr/>
          <p:nvPr/>
        </p:nvGrpSpPr>
        <p:grpSpPr>
          <a:xfrm>
            <a:off x="2192215" y="3681805"/>
            <a:ext cx="375139" cy="375139"/>
            <a:chOff x="0" y="0"/>
            <a:chExt cx="375138" cy="375138"/>
          </a:xfrm>
        </p:grpSpPr>
        <p:sp>
          <p:nvSpPr>
            <p:cNvPr id="1179"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80"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84" name="矩形 19"/>
          <p:cNvGrpSpPr/>
          <p:nvPr/>
        </p:nvGrpSpPr>
        <p:grpSpPr>
          <a:xfrm>
            <a:off x="2625968" y="3681805"/>
            <a:ext cx="375139" cy="375139"/>
            <a:chOff x="0" y="0"/>
            <a:chExt cx="375138" cy="375138"/>
          </a:xfrm>
        </p:grpSpPr>
        <p:sp>
          <p:nvSpPr>
            <p:cNvPr id="1182"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83"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87" name="矩形 20"/>
          <p:cNvGrpSpPr/>
          <p:nvPr/>
        </p:nvGrpSpPr>
        <p:grpSpPr>
          <a:xfrm>
            <a:off x="2192215" y="4115558"/>
            <a:ext cx="375139" cy="375139"/>
            <a:chOff x="0" y="0"/>
            <a:chExt cx="375138" cy="375138"/>
          </a:xfrm>
        </p:grpSpPr>
        <p:sp>
          <p:nvSpPr>
            <p:cNvPr id="1185"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86"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90" name="矩形 22"/>
          <p:cNvGrpSpPr/>
          <p:nvPr/>
        </p:nvGrpSpPr>
        <p:grpSpPr>
          <a:xfrm>
            <a:off x="2625968" y="4115558"/>
            <a:ext cx="375139" cy="375139"/>
            <a:chOff x="0" y="0"/>
            <a:chExt cx="375138" cy="375138"/>
          </a:xfrm>
        </p:grpSpPr>
        <p:sp>
          <p:nvSpPr>
            <p:cNvPr id="1188"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89"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93" name="矩形 23"/>
          <p:cNvGrpSpPr/>
          <p:nvPr/>
        </p:nvGrpSpPr>
        <p:grpSpPr>
          <a:xfrm>
            <a:off x="3059720" y="3681805"/>
            <a:ext cx="375139" cy="375139"/>
            <a:chOff x="0" y="0"/>
            <a:chExt cx="375138" cy="375138"/>
          </a:xfrm>
        </p:grpSpPr>
        <p:sp>
          <p:nvSpPr>
            <p:cNvPr id="1191"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92"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96" name="矩形 24"/>
          <p:cNvGrpSpPr/>
          <p:nvPr/>
        </p:nvGrpSpPr>
        <p:grpSpPr>
          <a:xfrm>
            <a:off x="3493473" y="3681805"/>
            <a:ext cx="375139" cy="375139"/>
            <a:chOff x="0" y="0"/>
            <a:chExt cx="375138" cy="375138"/>
          </a:xfrm>
        </p:grpSpPr>
        <p:sp>
          <p:nvSpPr>
            <p:cNvPr id="1194"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95"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199" name="矩形 25"/>
          <p:cNvGrpSpPr/>
          <p:nvPr/>
        </p:nvGrpSpPr>
        <p:grpSpPr>
          <a:xfrm>
            <a:off x="3059720" y="4115558"/>
            <a:ext cx="375139" cy="375139"/>
            <a:chOff x="0" y="0"/>
            <a:chExt cx="375138" cy="375138"/>
          </a:xfrm>
        </p:grpSpPr>
        <p:sp>
          <p:nvSpPr>
            <p:cNvPr id="1197"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198"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grpSp>
        <p:nvGrpSpPr>
          <p:cNvPr id="1202" name="矩形 26"/>
          <p:cNvGrpSpPr/>
          <p:nvPr/>
        </p:nvGrpSpPr>
        <p:grpSpPr>
          <a:xfrm>
            <a:off x="3493473" y="4115558"/>
            <a:ext cx="375139" cy="375139"/>
            <a:chOff x="0" y="0"/>
            <a:chExt cx="375138" cy="375138"/>
          </a:xfrm>
        </p:grpSpPr>
        <p:sp>
          <p:nvSpPr>
            <p:cNvPr id="1200" name="正方形"/>
            <p:cNvSpPr/>
            <p:nvPr/>
          </p:nvSpPr>
          <p:spPr>
            <a:xfrm>
              <a:off x="-1" y="-1"/>
              <a:ext cx="375140" cy="375140"/>
            </a:xfrm>
            <a:prstGeom prst="rect">
              <a:avLst/>
            </a:prstGeom>
            <a:solidFill>
              <a:schemeClr val="accent4"/>
            </a:solidFill>
            <a:ln w="12700" cap="flat">
              <a:solidFill>
                <a:srgbClr val="BA8C00"/>
              </a:solidFill>
              <a:prstDash val="solid"/>
              <a:miter lim="800000"/>
            </a:ln>
            <a:effectLst/>
          </p:spPr>
          <p:txBody>
            <a:bodyPr wrap="square" lIns="45719" tIns="45719" rIns="45719" bIns="45719" numCol="1" anchor="ctr">
              <a:noAutofit/>
            </a:bodyPr>
            <a:lstStyle/>
            <a:p>
              <a:pPr algn="ctr"/>
              <a:endParaRPr/>
            </a:p>
          </p:txBody>
        </p:sp>
        <p:sp>
          <p:nvSpPr>
            <p:cNvPr id="1201" name="4"/>
            <p:cNvSpPr txBox="1"/>
            <p:nvPr/>
          </p:nvSpPr>
          <p:spPr>
            <a:xfrm>
              <a:off x="-1" y="2149"/>
              <a:ext cx="375140"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lstStyle>
            <a:p>
              <a:r>
                <a:t>4</a:t>
              </a:r>
            </a:p>
          </p:txBody>
        </p:sp>
      </p:grpSp>
      <p:sp>
        <p:nvSpPr>
          <p:cNvPr id="1203" name="文本框 43"/>
          <p:cNvSpPr txBox="1"/>
          <p:nvPr/>
        </p:nvSpPr>
        <p:spPr>
          <a:xfrm>
            <a:off x="1820524" y="2058759"/>
            <a:ext cx="2478392"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PNG</a:t>
            </a:r>
          </a:p>
          <a:p>
            <a:pPr algn="ctr">
              <a:defRPr sz="2000" b="1">
                <a:solidFill>
                  <a:srgbClr val="FFFFFF"/>
                </a:solidFill>
                <a:latin typeface="微软雅黑"/>
                <a:ea typeface="微软雅黑"/>
                <a:cs typeface="微软雅黑"/>
                <a:sym typeface="微软雅黑"/>
              </a:defRPr>
            </a:pPr>
            <a:r>
              <a:t>RGBA8888</a:t>
            </a:r>
          </a:p>
        </p:txBody>
      </p:sp>
      <p:sp>
        <p:nvSpPr>
          <p:cNvPr id="1204" name="矩形 44"/>
          <p:cNvSpPr/>
          <p:nvPr/>
        </p:nvSpPr>
        <p:spPr>
          <a:xfrm>
            <a:off x="5298830"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05" name="矩形 45"/>
          <p:cNvSpPr/>
          <p:nvPr/>
        </p:nvSpPr>
        <p:spPr>
          <a:xfrm>
            <a:off x="5732583"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06" name="矩形 46"/>
          <p:cNvSpPr/>
          <p:nvPr/>
        </p:nvSpPr>
        <p:spPr>
          <a:xfrm>
            <a:off x="5298830"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07" name="矩形 47"/>
          <p:cNvSpPr/>
          <p:nvPr/>
        </p:nvSpPr>
        <p:spPr>
          <a:xfrm>
            <a:off x="5732583"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08" name="矩形 48"/>
          <p:cNvSpPr/>
          <p:nvPr/>
        </p:nvSpPr>
        <p:spPr>
          <a:xfrm>
            <a:off x="6166336"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09" name="矩形 49"/>
          <p:cNvSpPr/>
          <p:nvPr/>
        </p:nvSpPr>
        <p:spPr>
          <a:xfrm>
            <a:off x="6600089"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0" name="矩形 50"/>
          <p:cNvSpPr/>
          <p:nvPr/>
        </p:nvSpPr>
        <p:spPr>
          <a:xfrm>
            <a:off x="6166336"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1" name="矩形 51"/>
          <p:cNvSpPr/>
          <p:nvPr/>
        </p:nvSpPr>
        <p:spPr>
          <a:xfrm>
            <a:off x="6600089"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2" name="矩形 52"/>
          <p:cNvSpPr/>
          <p:nvPr/>
        </p:nvSpPr>
        <p:spPr>
          <a:xfrm>
            <a:off x="5298830"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3" name="矩形 53"/>
          <p:cNvSpPr/>
          <p:nvPr/>
        </p:nvSpPr>
        <p:spPr>
          <a:xfrm>
            <a:off x="5732583"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4" name="矩形 54"/>
          <p:cNvSpPr/>
          <p:nvPr/>
        </p:nvSpPr>
        <p:spPr>
          <a:xfrm>
            <a:off x="5298830"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5" name="矩形 55"/>
          <p:cNvSpPr/>
          <p:nvPr/>
        </p:nvSpPr>
        <p:spPr>
          <a:xfrm>
            <a:off x="5732583"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6" name="矩形 56"/>
          <p:cNvSpPr/>
          <p:nvPr/>
        </p:nvSpPr>
        <p:spPr>
          <a:xfrm>
            <a:off x="6166336"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7" name="矩形 57"/>
          <p:cNvSpPr/>
          <p:nvPr/>
        </p:nvSpPr>
        <p:spPr>
          <a:xfrm>
            <a:off x="6600089"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8" name="矩形 58"/>
          <p:cNvSpPr/>
          <p:nvPr/>
        </p:nvSpPr>
        <p:spPr>
          <a:xfrm>
            <a:off x="6166336"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19" name="矩形 59"/>
          <p:cNvSpPr/>
          <p:nvPr/>
        </p:nvSpPr>
        <p:spPr>
          <a:xfrm>
            <a:off x="6600089"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0" name="文本框 60"/>
          <p:cNvSpPr txBox="1"/>
          <p:nvPr/>
        </p:nvSpPr>
        <p:spPr>
          <a:xfrm>
            <a:off x="1820524" y="4684729"/>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64字节</a:t>
            </a:r>
          </a:p>
        </p:txBody>
      </p:sp>
      <p:sp>
        <p:nvSpPr>
          <p:cNvPr id="1221" name="文本框 61"/>
          <p:cNvSpPr txBox="1"/>
          <p:nvPr/>
        </p:nvSpPr>
        <p:spPr>
          <a:xfrm>
            <a:off x="4880250" y="2058759"/>
            <a:ext cx="2478392"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ASTC</a:t>
            </a:r>
          </a:p>
          <a:p>
            <a:pPr algn="ctr">
              <a:defRPr sz="2000" b="1">
                <a:solidFill>
                  <a:srgbClr val="FFFFFF"/>
                </a:solidFill>
                <a:latin typeface="微软雅黑"/>
                <a:ea typeface="微软雅黑"/>
                <a:cs typeface="微软雅黑"/>
                <a:sym typeface="微软雅黑"/>
              </a:defRPr>
            </a:pPr>
            <a:r>
              <a:t>4x4</a:t>
            </a:r>
          </a:p>
        </p:txBody>
      </p:sp>
      <p:sp>
        <p:nvSpPr>
          <p:cNvPr id="1222" name="文本框 62"/>
          <p:cNvSpPr txBox="1"/>
          <p:nvPr/>
        </p:nvSpPr>
        <p:spPr>
          <a:xfrm>
            <a:off x="4868526" y="4684729"/>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16字节</a:t>
            </a:r>
          </a:p>
        </p:txBody>
      </p:sp>
      <p:sp>
        <p:nvSpPr>
          <p:cNvPr id="1223" name="矩形 133"/>
          <p:cNvSpPr/>
          <p:nvPr/>
        </p:nvSpPr>
        <p:spPr>
          <a:xfrm>
            <a:off x="8454873"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4" name="矩形 134"/>
          <p:cNvSpPr/>
          <p:nvPr/>
        </p:nvSpPr>
        <p:spPr>
          <a:xfrm>
            <a:off x="8738771"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5" name="矩形 135"/>
          <p:cNvSpPr/>
          <p:nvPr/>
        </p:nvSpPr>
        <p:spPr>
          <a:xfrm>
            <a:off x="9016023"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6" name="矩形 136"/>
          <p:cNvSpPr/>
          <p:nvPr/>
        </p:nvSpPr>
        <p:spPr>
          <a:xfrm>
            <a:off x="9300485"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7" name="矩形 137"/>
          <p:cNvSpPr/>
          <p:nvPr/>
        </p:nvSpPr>
        <p:spPr>
          <a:xfrm>
            <a:off x="9572659"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8" name="矩形 138"/>
          <p:cNvSpPr/>
          <p:nvPr/>
        </p:nvSpPr>
        <p:spPr>
          <a:xfrm>
            <a:off x="9849911" y="28708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29" name="矩形 139"/>
          <p:cNvSpPr/>
          <p:nvPr/>
        </p:nvSpPr>
        <p:spPr>
          <a:xfrm>
            <a:off x="8456424"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0" name="矩形 140"/>
          <p:cNvSpPr/>
          <p:nvPr/>
        </p:nvSpPr>
        <p:spPr>
          <a:xfrm>
            <a:off x="8740322"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1" name="矩形 141"/>
          <p:cNvSpPr/>
          <p:nvPr/>
        </p:nvSpPr>
        <p:spPr>
          <a:xfrm>
            <a:off x="9017574"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2" name="矩形 142"/>
          <p:cNvSpPr/>
          <p:nvPr/>
        </p:nvSpPr>
        <p:spPr>
          <a:xfrm>
            <a:off x="9302036"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3" name="矩形 143"/>
          <p:cNvSpPr/>
          <p:nvPr/>
        </p:nvSpPr>
        <p:spPr>
          <a:xfrm>
            <a:off x="9574210"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4" name="矩形 144"/>
          <p:cNvSpPr/>
          <p:nvPr/>
        </p:nvSpPr>
        <p:spPr>
          <a:xfrm>
            <a:off x="9851463" y="31511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5" name="矩形 145"/>
          <p:cNvSpPr/>
          <p:nvPr/>
        </p:nvSpPr>
        <p:spPr>
          <a:xfrm>
            <a:off x="8454873"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6" name="矩形 146"/>
          <p:cNvSpPr/>
          <p:nvPr/>
        </p:nvSpPr>
        <p:spPr>
          <a:xfrm>
            <a:off x="8738771"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7" name="矩形 147"/>
          <p:cNvSpPr/>
          <p:nvPr/>
        </p:nvSpPr>
        <p:spPr>
          <a:xfrm>
            <a:off x="9016023"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8" name="矩形 148"/>
          <p:cNvSpPr/>
          <p:nvPr/>
        </p:nvSpPr>
        <p:spPr>
          <a:xfrm>
            <a:off x="9300485"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39" name="矩形 149"/>
          <p:cNvSpPr/>
          <p:nvPr/>
        </p:nvSpPr>
        <p:spPr>
          <a:xfrm>
            <a:off x="9572659"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0" name="矩形 150"/>
          <p:cNvSpPr/>
          <p:nvPr/>
        </p:nvSpPr>
        <p:spPr>
          <a:xfrm>
            <a:off x="9849911" y="3431361"/>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1" name="矩形 151"/>
          <p:cNvSpPr/>
          <p:nvPr/>
        </p:nvSpPr>
        <p:spPr>
          <a:xfrm>
            <a:off x="8454873"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2" name="矩形 152"/>
          <p:cNvSpPr/>
          <p:nvPr/>
        </p:nvSpPr>
        <p:spPr>
          <a:xfrm>
            <a:off x="8738771"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3" name="矩形 153"/>
          <p:cNvSpPr/>
          <p:nvPr/>
        </p:nvSpPr>
        <p:spPr>
          <a:xfrm>
            <a:off x="9016023"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4" name="矩形 154"/>
          <p:cNvSpPr/>
          <p:nvPr/>
        </p:nvSpPr>
        <p:spPr>
          <a:xfrm>
            <a:off x="9300485"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5" name="矩形 155"/>
          <p:cNvSpPr/>
          <p:nvPr/>
        </p:nvSpPr>
        <p:spPr>
          <a:xfrm>
            <a:off x="9572659"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6" name="矩形 156"/>
          <p:cNvSpPr/>
          <p:nvPr/>
        </p:nvSpPr>
        <p:spPr>
          <a:xfrm>
            <a:off x="9849911" y="3699218"/>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7" name="矩形 157"/>
          <p:cNvSpPr/>
          <p:nvPr/>
        </p:nvSpPr>
        <p:spPr>
          <a:xfrm>
            <a:off x="8456424"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8" name="矩形 158"/>
          <p:cNvSpPr/>
          <p:nvPr/>
        </p:nvSpPr>
        <p:spPr>
          <a:xfrm>
            <a:off x="8740322"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49" name="矩形 159"/>
          <p:cNvSpPr/>
          <p:nvPr/>
        </p:nvSpPr>
        <p:spPr>
          <a:xfrm>
            <a:off x="9017574"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0" name="矩形 160"/>
          <p:cNvSpPr/>
          <p:nvPr/>
        </p:nvSpPr>
        <p:spPr>
          <a:xfrm>
            <a:off x="9302036"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1" name="矩形 161"/>
          <p:cNvSpPr/>
          <p:nvPr/>
        </p:nvSpPr>
        <p:spPr>
          <a:xfrm>
            <a:off x="9574210"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2" name="矩形 162"/>
          <p:cNvSpPr/>
          <p:nvPr/>
        </p:nvSpPr>
        <p:spPr>
          <a:xfrm>
            <a:off x="9851463" y="3979466"/>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3" name="矩形 163"/>
          <p:cNvSpPr/>
          <p:nvPr/>
        </p:nvSpPr>
        <p:spPr>
          <a:xfrm>
            <a:off x="8454873"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4" name="矩形 164"/>
          <p:cNvSpPr/>
          <p:nvPr/>
        </p:nvSpPr>
        <p:spPr>
          <a:xfrm>
            <a:off x="8738771"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5" name="矩形 165"/>
          <p:cNvSpPr/>
          <p:nvPr/>
        </p:nvSpPr>
        <p:spPr>
          <a:xfrm>
            <a:off x="9016023"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6" name="矩形 166"/>
          <p:cNvSpPr/>
          <p:nvPr/>
        </p:nvSpPr>
        <p:spPr>
          <a:xfrm>
            <a:off x="9300485"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7" name="矩形 167"/>
          <p:cNvSpPr/>
          <p:nvPr/>
        </p:nvSpPr>
        <p:spPr>
          <a:xfrm>
            <a:off x="9572659"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8" name="矩形 168"/>
          <p:cNvSpPr/>
          <p:nvPr/>
        </p:nvSpPr>
        <p:spPr>
          <a:xfrm>
            <a:off x="9849911" y="4259714"/>
            <a:ext cx="220204" cy="220204"/>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59" name="文本框 169"/>
          <p:cNvSpPr txBox="1"/>
          <p:nvPr/>
        </p:nvSpPr>
        <p:spPr>
          <a:xfrm>
            <a:off x="8032198" y="4708176"/>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16字节</a:t>
            </a:r>
          </a:p>
        </p:txBody>
      </p:sp>
      <p:sp>
        <p:nvSpPr>
          <p:cNvPr id="1260" name="文本框 170"/>
          <p:cNvSpPr txBox="1"/>
          <p:nvPr/>
        </p:nvSpPr>
        <p:spPr>
          <a:xfrm>
            <a:off x="8018575" y="2082968"/>
            <a:ext cx="2478392"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ASTC</a:t>
            </a:r>
          </a:p>
          <a:p>
            <a:pPr algn="ctr">
              <a:defRPr sz="2000" b="1">
                <a:solidFill>
                  <a:srgbClr val="FFFFFF"/>
                </a:solidFill>
                <a:latin typeface="微软雅黑"/>
                <a:ea typeface="微软雅黑"/>
                <a:cs typeface="微软雅黑"/>
                <a:sym typeface="微软雅黑"/>
              </a:defRPr>
            </a:pPr>
            <a:r>
              <a:t>6x6</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6" name="文本框 10"/>
          <p:cNvSpPr txBox="1"/>
          <p:nvPr/>
        </p:nvSpPr>
        <p:spPr>
          <a:xfrm>
            <a:off x="4856803" y="925634"/>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a:t>
            </a:r>
          </a:p>
        </p:txBody>
      </p:sp>
      <p:sp>
        <p:nvSpPr>
          <p:cNvPr id="1267" name="矩形 5"/>
          <p:cNvSpPr/>
          <p:nvPr/>
        </p:nvSpPr>
        <p:spPr>
          <a:xfrm>
            <a:off x="2192215" y="2814301"/>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68" name="矩形 9"/>
          <p:cNvSpPr/>
          <p:nvPr/>
        </p:nvSpPr>
        <p:spPr>
          <a:xfrm>
            <a:off x="2625968" y="2814301"/>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69" name="矩形 11"/>
          <p:cNvSpPr/>
          <p:nvPr/>
        </p:nvSpPr>
        <p:spPr>
          <a:xfrm>
            <a:off x="2192215" y="3248054"/>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0" name="矩形 12"/>
          <p:cNvSpPr/>
          <p:nvPr/>
        </p:nvSpPr>
        <p:spPr>
          <a:xfrm>
            <a:off x="2625968" y="3248054"/>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1" name="矩形 13"/>
          <p:cNvSpPr/>
          <p:nvPr/>
        </p:nvSpPr>
        <p:spPr>
          <a:xfrm>
            <a:off x="3059720" y="2814301"/>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2" name="矩形 14"/>
          <p:cNvSpPr/>
          <p:nvPr/>
        </p:nvSpPr>
        <p:spPr>
          <a:xfrm>
            <a:off x="3493473" y="2814301"/>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3" name="矩形 15"/>
          <p:cNvSpPr/>
          <p:nvPr/>
        </p:nvSpPr>
        <p:spPr>
          <a:xfrm>
            <a:off x="3059720" y="3248054"/>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4" name="矩形 17"/>
          <p:cNvSpPr/>
          <p:nvPr/>
        </p:nvSpPr>
        <p:spPr>
          <a:xfrm>
            <a:off x="3493473" y="3248054"/>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5" name="矩形 18"/>
          <p:cNvSpPr/>
          <p:nvPr/>
        </p:nvSpPr>
        <p:spPr>
          <a:xfrm>
            <a:off x="2192215" y="3681805"/>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6" name="矩形 19"/>
          <p:cNvSpPr/>
          <p:nvPr/>
        </p:nvSpPr>
        <p:spPr>
          <a:xfrm>
            <a:off x="2625968" y="3681805"/>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7" name="矩形 20"/>
          <p:cNvSpPr/>
          <p:nvPr/>
        </p:nvSpPr>
        <p:spPr>
          <a:xfrm>
            <a:off x="2192215" y="4115558"/>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8" name="矩形 22"/>
          <p:cNvSpPr/>
          <p:nvPr/>
        </p:nvSpPr>
        <p:spPr>
          <a:xfrm>
            <a:off x="2625968" y="4115558"/>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79" name="矩形 23"/>
          <p:cNvSpPr/>
          <p:nvPr/>
        </p:nvSpPr>
        <p:spPr>
          <a:xfrm>
            <a:off x="3059720" y="3681805"/>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80" name="矩形 24"/>
          <p:cNvSpPr/>
          <p:nvPr/>
        </p:nvSpPr>
        <p:spPr>
          <a:xfrm>
            <a:off x="3493473" y="3681805"/>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81" name="矩形 25"/>
          <p:cNvSpPr/>
          <p:nvPr/>
        </p:nvSpPr>
        <p:spPr>
          <a:xfrm>
            <a:off x="3059720" y="4115558"/>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82" name="矩形 26"/>
          <p:cNvSpPr/>
          <p:nvPr/>
        </p:nvSpPr>
        <p:spPr>
          <a:xfrm>
            <a:off x="3493473" y="4115558"/>
            <a:ext cx="375139" cy="375139"/>
          </a:xfrm>
          <a:prstGeom prst="rect">
            <a:avLst/>
          </a:prstGeom>
          <a:solidFill>
            <a:schemeClr val="accent4"/>
          </a:solidFill>
          <a:ln w="12700">
            <a:solidFill>
              <a:srgbClr val="BA8C00"/>
            </a:solidFill>
            <a:miter/>
          </a:ln>
        </p:spPr>
        <p:txBody>
          <a:bodyPr lIns="45719" rIns="45719" anchor="ctr"/>
          <a:lstStyle/>
          <a:p>
            <a:pPr algn="ctr"/>
            <a:endParaRPr/>
          </a:p>
        </p:txBody>
      </p:sp>
      <p:sp>
        <p:nvSpPr>
          <p:cNvPr id="1283" name="文本框 43"/>
          <p:cNvSpPr txBox="1"/>
          <p:nvPr/>
        </p:nvSpPr>
        <p:spPr>
          <a:xfrm>
            <a:off x="1820524" y="2058759"/>
            <a:ext cx="2478392"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ETC1/PVRTC4</a:t>
            </a:r>
          </a:p>
        </p:txBody>
      </p:sp>
      <p:sp>
        <p:nvSpPr>
          <p:cNvPr id="1284" name="矩形 44"/>
          <p:cNvSpPr/>
          <p:nvPr/>
        </p:nvSpPr>
        <p:spPr>
          <a:xfrm>
            <a:off x="5298830"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85" name="矩形 45"/>
          <p:cNvSpPr/>
          <p:nvPr/>
        </p:nvSpPr>
        <p:spPr>
          <a:xfrm>
            <a:off x="5732583"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86" name="矩形 46"/>
          <p:cNvSpPr/>
          <p:nvPr/>
        </p:nvSpPr>
        <p:spPr>
          <a:xfrm>
            <a:off x="5298830"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87" name="矩形 47"/>
          <p:cNvSpPr/>
          <p:nvPr/>
        </p:nvSpPr>
        <p:spPr>
          <a:xfrm>
            <a:off x="5732583"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88" name="矩形 48"/>
          <p:cNvSpPr/>
          <p:nvPr/>
        </p:nvSpPr>
        <p:spPr>
          <a:xfrm>
            <a:off x="6166336"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89" name="矩形 49"/>
          <p:cNvSpPr/>
          <p:nvPr/>
        </p:nvSpPr>
        <p:spPr>
          <a:xfrm>
            <a:off x="6600089" y="281430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0" name="矩形 50"/>
          <p:cNvSpPr/>
          <p:nvPr/>
        </p:nvSpPr>
        <p:spPr>
          <a:xfrm>
            <a:off x="6166336"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1" name="矩形 51"/>
          <p:cNvSpPr/>
          <p:nvPr/>
        </p:nvSpPr>
        <p:spPr>
          <a:xfrm>
            <a:off x="6600089" y="3248054"/>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2" name="矩形 52"/>
          <p:cNvSpPr/>
          <p:nvPr/>
        </p:nvSpPr>
        <p:spPr>
          <a:xfrm>
            <a:off x="5298830"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3" name="矩形 53"/>
          <p:cNvSpPr/>
          <p:nvPr/>
        </p:nvSpPr>
        <p:spPr>
          <a:xfrm>
            <a:off x="5732583"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4" name="矩形 54"/>
          <p:cNvSpPr/>
          <p:nvPr/>
        </p:nvSpPr>
        <p:spPr>
          <a:xfrm>
            <a:off x="5298830"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5" name="矩形 55"/>
          <p:cNvSpPr/>
          <p:nvPr/>
        </p:nvSpPr>
        <p:spPr>
          <a:xfrm>
            <a:off x="5732583"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6" name="矩形 56"/>
          <p:cNvSpPr/>
          <p:nvPr/>
        </p:nvSpPr>
        <p:spPr>
          <a:xfrm>
            <a:off x="6166336"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7" name="矩形 57"/>
          <p:cNvSpPr/>
          <p:nvPr/>
        </p:nvSpPr>
        <p:spPr>
          <a:xfrm>
            <a:off x="6600089" y="368180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8" name="矩形 58"/>
          <p:cNvSpPr/>
          <p:nvPr/>
        </p:nvSpPr>
        <p:spPr>
          <a:xfrm>
            <a:off x="6166336"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299" name="矩形 59"/>
          <p:cNvSpPr/>
          <p:nvPr/>
        </p:nvSpPr>
        <p:spPr>
          <a:xfrm>
            <a:off x="6600089" y="411555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00" name="文本框 60"/>
          <p:cNvSpPr txBox="1"/>
          <p:nvPr/>
        </p:nvSpPr>
        <p:spPr>
          <a:xfrm>
            <a:off x="1820524" y="4684729"/>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8字节</a:t>
            </a:r>
          </a:p>
        </p:txBody>
      </p:sp>
      <p:sp>
        <p:nvSpPr>
          <p:cNvPr id="1301" name="文本框 61"/>
          <p:cNvSpPr txBox="1"/>
          <p:nvPr/>
        </p:nvSpPr>
        <p:spPr>
          <a:xfrm>
            <a:off x="4880250" y="2058759"/>
            <a:ext cx="2478392"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ASTC</a:t>
            </a:r>
          </a:p>
          <a:p>
            <a:pPr algn="ctr">
              <a:defRPr sz="2000" b="1">
                <a:solidFill>
                  <a:srgbClr val="FFFFFF"/>
                </a:solidFill>
                <a:latin typeface="微软雅黑"/>
                <a:ea typeface="微软雅黑"/>
                <a:cs typeface="微软雅黑"/>
                <a:sym typeface="微软雅黑"/>
              </a:defRPr>
            </a:pPr>
            <a:r>
              <a:t>4x4</a:t>
            </a:r>
          </a:p>
        </p:txBody>
      </p:sp>
      <p:sp>
        <p:nvSpPr>
          <p:cNvPr id="1302" name="文本框 62"/>
          <p:cNvSpPr txBox="1"/>
          <p:nvPr/>
        </p:nvSpPr>
        <p:spPr>
          <a:xfrm>
            <a:off x="4868526" y="4684729"/>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16字节</a:t>
            </a:r>
          </a:p>
        </p:txBody>
      </p:sp>
      <p:sp>
        <p:nvSpPr>
          <p:cNvPr id="1303" name="文本框 169"/>
          <p:cNvSpPr txBox="1"/>
          <p:nvPr/>
        </p:nvSpPr>
        <p:spPr>
          <a:xfrm>
            <a:off x="8032198" y="4708176"/>
            <a:ext cx="2478392"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7.1字节</a:t>
            </a:r>
          </a:p>
        </p:txBody>
      </p:sp>
      <p:sp>
        <p:nvSpPr>
          <p:cNvPr id="1304" name="文本框 170"/>
          <p:cNvSpPr txBox="1"/>
          <p:nvPr/>
        </p:nvSpPr>
        <p:spPr>
          <a:xfrm>
            <a:off x="8018575" y="2082968"/>
            <a:ext cx="2478392" cy="701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ASTC</a:t>
            </a:r>
          </a:p>
          <a:p>
            <a:pPr algn="ctr">
              <a:defRPr sz="2000" b="1">
                <a:solidFill>
                  <a:srgbClr val="FFFFFF"/>
                </a:solidFill>
                <a:latin typeface="微软雅黑"/>
                <a:ea typeface="微软雅黑"/>
                <a:cs typeface="微软雅黑"/>
                <a:sym typeface="微软雅黑"/>
              </a:defRPr>
            </a:pPr>
            <a:r>
              <a:t>6x6</a:t>
            </a:r>
          </a:p>
        </p:txBody>
      </p:sp>
      <p:sp>
        <p:nvSpPr>
          <p:cNvPr id="1305" name="矩形 44"/>
          <p:cNvSpPr/>
          <p:nvPr/>
        </p:nvSpPr>
        <p:spPr>
          <a:xfrm>
            <a:off x="8405446" y="280518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06" name="矩形 45"/>
          <p:cNvSpPr/>
          <p:nvPr/>
        </p:nvSpPr>
        <p:spPr>
          <a:xfrm>
            <a:off x="8839199" y="280518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07" name="矩形 46"/>
          <p:cNvSpPr/>
          <p:nvPr/>
        </p:nvSpPr>
        <p:spPr>
          <a:xfrm>
            <a:off x="8405446" y="323894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08" name="矩形 47"/>
          <p:cNvSpPr/>
          <p:nvPr/>
        </p:nvSpPr>
        <p:spPr>
          <a:xfrm>
            <a:off x="8839199" y="323894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09" name="矩形 48"/>
          <p:cNvSpPr/>
          <p:nvPr/>
        </p:nvSpPr>
        <p:spPr>
          <a:xfrm>
            <a:off x="9272951" y="280518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0" name="矩形 49"/>
          <p:cNvSpPr/>
          <p:nvPr/>
        </p:nvSpPr>
        <p:spPr>
          <a:xfrm>
            <a:off x="9706705" y="2805188"/>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1" name="矩形 50"/>
          <p:cNvSpPr/>
          <p:nvPr/>
        </p:nvSpPr>
        <p:spPr>
          <a:xfrm>
            <a:off x="9272951" y="323894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2" name="矩形 51"/>
          <p:cNvSpPr/>
          <p:nvPr/>
        </p:nvSpPr>
        <p:spPr>
          <a:xfrm>
            <a:off x="9706705" y="3238941"/>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3" name="矩形 52"/>
          <p:cNvSpPr/>
          <p:nvPr/>
        </p:nvSpPr>
        <p:spPr>
          <a:xfrm>
            <a:off x="8405446" y="3672692"/>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4" name="矩形 53"/>
          <p:cNvSpPr/>
          <p:nvPr/>
        </p:nvSpPr>
        <p:spPr>
          <a:xfrm>
            <a:off x="8839199" y="3672692"/>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5" name="矩形 54"/>
          <p:cNvSpPr/>
          <p:nvPr/>
        </p:nvSpPr>
        <p:spPr>
          <a:xfrm>
            <a:off x="8405446" y="410644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6" name="矩形 55"/>
          <p:cNvSpPr/>
          <p:nvPr/>
        </p:nvSpPr>
        <p:spPr>
          <a:xfrm>
            <a:off x="8839199" y="410644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7" name="矩形 56"/>
          <p:cNvSpPr/>
          <p:nvPr/>
        </p:nvSpPr>
        <p:spPr>
          <a:xfrm>
            <a:off x="9272951" y="3672692"/>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8" name="矩形 57"/>
          <p:cNvSpPr/>
          <p:nvPr/>
        </p:nvSpPr>
        <p:spPr>
          <a:xfrm>
            <a:off x="9706705" y="3672692"/>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19" name="矩形 58"/>
          <p:cNvSpPr/>
          <p:nvPr/>
        </p:nvSpPr>
        <p:spPr>
          <a:xfrm>
            <a:off x="9272951" y="410644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320" name="矩形 59"/>
          <p:cNvSpPr/>
          <p:nvPr/>
        </p:nvSpPr>
        <p:spPr>
          <a:xfrm>
            <a:off x="9706705" y="4106445"/>
            <a:ext cx="375139" cy="375139"/>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文本框 10"/>
          <p:cNvSpPr txBox="1"/>
          <p:nvPr/>
        </p:nvSpPr>
        <p:spPr>
          <a:xfrm>
            <a:off x="4856803" y="925634"/>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a:t>
            </a:r>
          </a:p>
        </p:txBody>
      </p:sp>
      <p:sp>
        <p:nvSpPr>
          <p:cNvPr id="1327" name="文本框 11"/>
          <p:cNvSpPr txBox="1"/>
          <p:nvPr/>
        </p:nvSpPr>
        <p:spPr>
          <a:xfrm>
            <a:off x="1666107" y="1830804"/>
            <a:ext cx="3867185" cy="48539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000">
                <a:solidFill>
                  <a:srgbClr val="FFFFFF"/>
                </a:solidFill>
                <a:latin typeface="微软雅黑"/>
                <a:ea typeface="微软雅黑"/>
                <a:cs typeface="微软雅黑"/>
                <a:sym typeface="微软雅黑"/>
              </a:defRPr>
            </a:pPr>
            <a:r>
              <a:t>GPU纹理</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marL="285750" indent="-285750">
              <a:buSzPct val="100000"/>
              <a:buFont typeface="Arial"/>
              <a:buChar char="•"/>
              <a:defRPr sz="2000">
                <a:solidFill>
                  <a:srgbClr val="FFFFFF"/>
                </a:solidFill>
                <a:latin typeface="微软雅黑"/>
                <a:ea typeface="微软雅黑"/>
                <a:cs typeface="微软雅黑"/>
                <a:sym typeface="微软雅黑"/>
              </a:defRPr>
            </a:pPr>
            <a:r>
              <a:t>NPOT</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marL="285750" indent="-285750">
              <a:buSzPct val="100000"/>
              <a:buFont typeface="Arial"/>
              <a:buChar char="•"/>
              <a:defRPr sz="2000">
                <a:solidFill>
                  <a:srgbClr val="FFFFFF"/>
                </a:solidFill>
                <a:latin typeface="微软雅黑"/>
                <a:ea typeface="微软雅黑"/>
                <a:cs typeface="微软雅黑"/>
                <a:sym typeface="微软雅黑"/>
              </a:defRPr>
            </a:pPr>
            <a:r>
              <a:t>内存压缩比例超高</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marL="285750" indent="-285750">
              <a:buSzPct val="100000"/>
              <a:buFont typeface="Arial"/>
              <a:buChar char="•"/>
              <a:defRPr sz="2000">
                <a:solidFill>
                  <a:srgbClr val="FFFFFF"/>
                </a:solidFill>
                <a:latin typeface="微软雅黑"/>
                <a:ea typeface="微软雅黑"/>
                <a:cs typeface="微软雅黑"/>
                <a:sym typeface="微软雅黑"/>
              </a:defRPr>
            </a:pPr>
            <a:r>
              <a:t>占用外存极小</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marL="285750" indent="-285750">
              <a:buSzPct val="100000"/>
              <a:buFont typeface="Arial"/>
              <a:buChar char="•"/>
              <a:defRPr sz="2000">
                <a:solidFill>
                  <a:srgbClr val="FFFFFF"/>
                </a:solidFill>
                <a:latin typeface="微软雅黑"/>
                <a:ea typeface="微软雅黑"/>
                <a:cs typeface="微软雅黑"/>
                <a:sym typeface="微软雅黑"/>
              </a:defRPr>
            </a:pPr>
            <a:r>
              <a:t>可调整压缩比</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marL="285750" indent="-285750">
              <a:buSzPct val="100000"/>
              <a:buFont typeface="Arial"/>
              <a:buChar char="•"/>
              <a:defRPr sz="2000">
                <a:solidFill>
                  <a:srgbClr val="FFFFFF"/>
                </a:solidFill>
                <a:latin typeface="微软雅黑"/>
                <a:ea typeface="微软雅黑"/>
                <a:cs typeface="微软雅黑"/>
                <a:sym typeface="微软雅黑"/>
              </a:defRPr>
            </a:pPr>
            <a:r>
              <a:t>展现效果好</a:t>
            </a:r>
          </a:p>
          <a:p>
            <a:pPr lvl="1">
              <a:defRPr>
                <a:solidFill>
                  <a:srgbClr val="FFFFFF"/>
                </a:solidFill>
                <a:latin typeface="微软雅黑"/>
                <a:ea typeface="微软雅黑"/>
                <a:cs typeface="微软雅黑"/>
                <a:sym typeface="微软雅黑"/>
              </a:defRPr>
            </a:pPr>
            <a:r>
              <a:t>介于ETC1 与 PNG之间</a:t>
            </a:r>
          </a:p>
          <a:p>
            <a:pPr lvl="1">
              <a:defRPr>
                <a:solidFill>
                  <a:srgbClr val="FFFFFF"/>
                </a:solidFill>
                <a:latin typeface="微软雅黑"/>
                <a:ea typeface="微软雅黑"/>
                <a:cs typeface="微软雅黑"/>
                <a:sym typeface="微软雅黑"/>
              </a:defRPr>
            </a:pPr>
            <a:endParaRPr/>
          </a:p>
          <a:p>
            <a:pPr marL="742950" lvl="1" indent="-285750">
              <a:buSzPct val="100000"/>
              <a:buFont typeface="Arial"/>
              <a:buChar char="•"/>
              <a:defRPr>
                <a:solidFill>
                  <a:srgbClr val="FFFFFF"/>
                </a:solidFill>
                <a:latin typeface="微软雅黑"/>
                <a:ea typeface="微软雅黑"/>
                <a:cs typeface="微软雅黑"/>
                <a:sym typeface="微软雅黑"/>
              </a:defRPr>
            </a:pPr>
            <a:endParaRPr/>
          </a:p>
        </p:txBody>
      </p:sp>
      <p:graphicFrame>
        <p:nvGraphicFramePr>
          <p:cNvPr id="1328" name="表格 4"/>
          <p:cNvGraphicFramePr/>
          <p:nvPr/>
        </p:nvGraphicFramePr>
        <p:xfrm>
          <a:off x="9978873" y="5466448"/>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1329" name="文本框 13"/>
          <p:cNvSpPr txBox="1"/>
          <p:nvPr/>
        </p:nvSpPr>
        <p:spPr>
          <a:xfrm>
            <a:off x="6519460" y="1748743"/>
            <a:ext cx="3867185" cy="4942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000">
                <a:solidFill>
                  <a:srgbClr val="FFFFFF"/>
                </a:solidFill>
                <a:latin typeface="微软雅黑"/>
                <a:ea typeface="微软雅黑"/>
                <a:cs typeface="微软雅黑"/>
                <a:sym typeface="微软雅黑"/>
              </a:defRPr>
            </a:pPr>
            <a:r>
              <a:t>像素格式</a:t>
            </a:r>
          </a:p>
          <a:p>
            <a:pPr marL="285750" indent="-285750">
              <a:buSzPct val="100000"/>
              <a:buFont typeface="Arial"/>
              <a:buChar char="•"/>
              <a:defRPr sz="2000">
                <a:solidFill>
                  <a:srgbClr val="FFFFFF"/>
                </a:solidFill>
                <a:latin typeface="微软雅黑"/>
                <a:ea typeface="微软雅黑"/>
                <a:cs typeface="微软雅黑"/>
                <a:sym typeface="微软雅黑"/>
              </a:defRPr>
            </a:pPr>
            <a:endParaRPr/>
          </a:p>
          <a:p>
            <a:pPr lvl="1">
              <a:defRPr>
                <a:solidFill>
                  <a:srgbClr val="FFFFFF"/>
                </a:solidFill>
                <a:latin typeface="微软雅黑"/>
                <a:ea typeface="微软雅黑"/>
                <a:cs typeface="微软雅黑"/>
                <a:sym typeface="微软雅黑"/>
              </a:defRPr>
            </a:pPr>
            <a:r>
              <a:t>4x4	      8.00	    25%</a:t>
            </a:r>
          </a:p>
          <a:p>
            <a:pPr lvl="1">
              <a:defRPr>
                <a:solidFill>
                  <a:srgbClr val="FFFFFF"/>
                </a:solidFill>
                <a:latin typeface="微软雅黑"/>
                <a:ea typeface="微软雅黑"/>
                <a:cs typeface="微软雅黑"/>
                <a:sym typeface="微软雅黑"/>
              </a:defRPr>
            </a:pPr>
            <a:r>
              <a:t>5x4	      6.40	    20%</a:t>
            </a:r>
          </a:p>
          <a:p>
            <a:pPr lvl="1">
              <a:defRPr>
                <a:solidFill>
                  <a:srgbClr val="FFFFFF"/>
                </a:solidFill>
                <a:latin typeface="微软雅黑"/>
                <a:ea typeface="微软雅黑"/>
                <a:cs typeface="微软雅黑"/>
                <a:sym typeface="微软雅黑"/>
              </a:defRPr>
            </a:pPr>
            <a:r>
              <a:t>5x5	      5.12	    16%</a:t>
            </a:r>
          </a:p>
          <a:p>
            <a:pPr lvl="1">
              <a:defRPr>
                <a:solidFill>
                  <a:srgbClr val="FFFFFF"/>
                </a:solidFill>
                <a:latin typeface="微软雅黑"/>
                <a:ea typeface="微软雅黑"/>
                <a:cs typeface="微软雅黑"/>
                <a:sym typeface="微软雅黑"/>
              </a:defRPr>
            </a:pPr>
            <a:r>
              <a:t>6x5	      4.27	    13%</a:t>
            </a:r>
          </a:p>
          <a:p>
            <a:pPr lvl="1">
              <a:defRPr>
                <a:solidFill>
                  <a:srgbClr val="FFFFFF"/>
                </a:solidFill>
                <a:latin typeface="微软雅黑"/>
                <a:ea typeface="微软雅黑"/>
                <a:cs typeface="微软雅黑"/>
                <a:sym typeface="微软雅黑"/>
              </a:defRPr>
            </a:pPr>
            <a:r>
              <a:t>6x6	      3.56	    11%</a:t>
            </a:r>
          </a:p>
          <a:p>
            <a:pPr lvl="1">
              <a:defRPr>
                <a:solidFill>
                  <a:srgbClr val="FFFFFF"/>
                </a:solidFill>
                <a:latin typeface="微软雅黑"/>
                <a:ea typeface="微软雅黑"/>
                <a:cs typeface="微软雅黑"/>
                <a:sym typeface="微软雅黑"/>
              </a:defRPr>
            </a:pPr>
            <a:r>
              <a:t>8x5	      3.20	    10%</a:t>
            </a:r>
          </a:p>
          <a:p>
            <a:pPr lvl="1">
              <a:defRPr>
                <a:solidFill>
                  <a:srgbClr val="FFFFFF"/>
                </a:solidFill>
                <a:latin typeface="微软雅黑"/>
                <a:ea typeface="微软雅黑"/>
                <a:cs typeface="微软雅黑"/>
                <a:sym typeface="微软雅黑"/>
              </a:defRPr>
            </a:pPr>
            <a:r>
              <a:t>8x6	      2.67	    8%</a:t>
            </a:r>
          </a:p>
          <a:p>
            <a:pPr lvl="1">
              <a:defRPr>
                <a:solidFill>
                  <a:srgbClr val="FFFFFF"/>
                </a:solidFill>
                <a:latin typeface="微软雅黑"/>
                <a:ea typeface="微软雅黑"/>
                <a:cs typeface="微软雅黑"/>
                <a:sym typeface="微软雅黑"/>
              </a:defRPr>
            </a:pPr>
            <a:r>
              <a:t>10x5     2.56	    8%</a:t>
            </a:r>
          </a:p>
          <a:p>
            <a:pPr lvl="1">
              <a:defRPr>
                <a:solidFill>
                  <a:srgbClr val="FFFFFF"/>
                </a:solidFill>
                <a:latin typeface="微软雅黑"/>
                <a:ea typeface="微软雅黑"/>
                <a:cs typeface="微软雅黑"/>
                <a:sym typeface="微软雅黑"/>
              </a:defRPr>
            </a:pPr>
            <a:r>
              <a:t>10x6     2.13	    7%</a:t>
            </a:r>
          </a:p>
          <a:p>
            <a:pPr lvl="1">
              <a:defRPr>
                <a:solidFill>
                  <a:srgbClr val="FFFFFF"/>
                </a:solidFill>
                <a:latin typeface="微软雅黑"/>
                <a:ea typeface="微软雅黑"/>
                <a:cs typeface="微软雅黑"/>
                <a:sym typeface="微软雅黑"/>
              </a:defRPr>
            </a:pPr>
            <a:r>
              <a:t>8x8	      2.00	    6.6%</a:t>
            </a:r>
          </a:p>
          <a:p>
            <a:pPr lvl="1">
              <a:defRPr>
                <a:solidFill>
                  <a:srgbClr val="FFFFFF"/>
                </a:solidFill>
                <a:latin typeface="微软雅黑"/>
                <a:ea typeface="微软雅黑"/>
                <a:cs typeface="微软雅黑"/>
                <a:sym typeface="微软雅黑"/>
              </a:defRPr>
            </a:pPr>
            <a:r>
              <a:t>10x8     1.60	    5%</a:t>
            </a:r>
          </a:p>
          <a:p>
            <a:pPr lvl="1">
              <a:defRPr>
                <a:solidFill>
                  <a:srgbClr val="FFFFFF"/>
                </a:solidFill>
                <a:latin typeface="微软雅黑"/>
                <a:ea typeface="微软雅黑"/>
                <a:cs typeface="微软雅黑"/>
                <a:sym typeface="微软雅黑"/>
              </a:defRPr>
            </a:pPr>
            <a:r>
              <a:t>10x10   1.28	    4%</a:t>
            </a:r>
          </a:p>
          <a:p>
            <a:pPr lvl="1">
              <a:defRPr>
                <a:solidFill>
                  <a:srgbClr val="FFFFFF"/>
                </a:solidFill>
                <a:latin typeface="微软雅黑"/>
                <a:ea typeface="微软雅黑"/>
                <a:cs typeface="微软雅黑"/>
                <a:sym typeface="微软雅黑"/>
              </a:defRPr>
            </a:pPr>
            <a:r>
              <a:t>12x10   1.07	    3.3%</a:t>
            </a:r>
          </a:p>
          <a:p>
            <a:pPr lvl="1">
              <a:defRPr>
                <a:solidFill>
                  <a:srgbClr val="FFFFFF"/>
                </a:solidFill>
                <a:latin typeface="微软雅黑"/>
                <a:ea typeface="微软雅黑"/>
                <a:cs typeface="微软雅黑"/>
                <a:sym typeface="微软雅黑"/>
              </a:defRPr>
            </a:pPr>
            <a:r>
              <a:t>12x12   0.89	    2.8%</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38" name="图片 18" descr="图片 18"/>
          <p:cNvPicPr>
            <a:picLocks noChangeAspect="1"/>
          </p:cNvPicPr>
          <p:nvPr/>
        </p:nvPicPr>
        <p:blipFill>
          <a:blip r:embed="rId3"/>
          <a:stretch>
            <a:fillRect/>
          </a:stretch>
        </p:blipFill>
        <p:spPr>
          <a:xfrm>
            <a:off x="465421" y="631294"/>
            <a:ext cx="11281102" cy="5640553"/>
          </a:xfrm>
          <a:prstGeom prst="rect">
            <a:avLst/>
          </a:prstGeom>
          <a:ln w="12700">
            <a:miter lim="400000"/>
          </a:ln>
        </p:spPr>
      </p:pic>
      <p:sp>
        <p:nvSpPr>
          <p:cNvPr id="1439" name="文本框 19"/>
          <p:cNvSpPr txBox="1"/>
          <p:nvPr/>
        </p:nvSpPr>
        <p:spPr>
          <a:xfrm>
            <a:off x="566157" y="357197"/>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    PNG                  ASTC4x4                ASTC5x5              ASTC6x6  </a:t>
            </a:r>
          </a:p>
        </p:txBody>
      </p:sp>
      <p:sp>
        <p:nvSpPr>
          <p:cNvPr id="1440" name="文本框 20"/>
          <p:cNvSpPr txBox="1"/>
          <p:nvPr/>
        </p:nvSpPr>
        <p:spPr>
          <a:xfrm>
            <a:off x="515788" y="6310643"/>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ASTC8x8              ASTC10x10               ASTC12x12            PVRTC4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44" name="图片 18" descr="图片 18"/>
          <p:cNvPicPr>
            <a:picLocks noChangeAspect="1"/>
          </p:cNvPicPr>
          <p:nvPr/>
        </p:nvPicPr>
        <p:blipFill>
          <a:blip r:embed="rId2"/>
          <a:stretch>
            <a:fillRect/>
          </a:stretch>
        </p:blipFill>
        <p:spPr>
          <a:xfrm>
            <a:off x="465421" y="631294"/>
            <a:ext cx="11281102" cy="5640553"/>
          </a:xfrm>
          <a:prstGeom prst="rect">
            <a:avLst/>
          </a:prstGeom>
          <a:ln w="12700">
            <a:miter lim="400000"/>
          </a:ln>
        </p:spPr>
      </p:pic>
      <p:sp>
        <p:nvSpPr>
          <p:cNvPr id="1445" name="文本框 19"/>
          <p:cNvSpPr txBox="1"/>
          <p:nvPr/>
        </p:nvSpPr>
        <p:spPr>
          <a:xfrm>
            <a:off x="566157" y="357197"/>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    PNG                  ASTC4x4                ASTC5x5              ASTC6x6  </a:t>
            </a:r>
          </a:p>
        </p:txBody>
      </p:sp>
      <p:sp>
        <p:nvSpPr>
          <p:cNvPr id="1446" name="文本框 20"/>
          <p:cNvSpPr txBox="1"/>
          <p:nvPr/>
        </p:nvSpPr>
        <p:spPr>
          <a:xfrm>
            <a:off x="515788" y="6310643"/>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ASTC8x8              ASTC10x10                ASTC12x12            ETC1    </a:t>
            </a:r>
          </a:p>
        </p:txBody>
      </p:sp>
      <p:pic>
        <p:nvPicPr>
          <p:cNvPr id="1447" name="图片 21" descr="图片 21"/>
          <p:cNvPicPr>
            <a:picLocks noChangeAspect="1"/>
          </p:cNvPicPr>
          <p:nvPr/>
        </p:nvPicPr>
        <p:blipFill>
          <a:blip r:embed="rId3"/>
          <a:stretch>
            <a:fillRect/>
          </a:stretch>
        </p:blipFill>
        <p:spPr>
          <a:xfrm>
            <a:off x="8932982" y="3451571"/>
            <a:ext cx="2813540" cy="2813540"/>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15"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917" name="图片 2" descr="图片 2"/>
          <p:cNvPicPr>
            <a:picLocks noChangeAspect="1"/>
          </p:cNvPicPr>
          <p:nvPr/>
        </p:nvPicPr>
        <p:blipFill>
          <a:blip r:embed="rId2"/>
          <a:stretch>
            <a:fillRect/>
          </a:stretch>
        </p:blipFill>
        <p:spPr>
          <a:xfrm>
            <a:off x="3428120" y="1461095"/>
            <a:ext cx="5178671" cy="5161828"/>
          </a:xfrm>
          <a:prstGeom prst="rect">
            <a:avLst/>
          </a:prstGeom>
          <a:ln w="12700">
            <a:miter lim="400000"/>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49" name="图片 11" descr="图片 11"/>
          <p:cNvPicPr>
            <a:picLocks noChangeAspect="1"/>
          </p:cNvPicPr>
          <p:nvPr/>
        </p:nvPicPr>
        <p:blipFill>
          <a:blip r:embed="rId2"/>
          <a:stretch>
            <a:fillRect/>
          </a:stretch>
        </p:blipFill>
        <p:spPr>
          <a:xfrm>
            <a:off x="6053832" y="3450037"/>
            <a:ext cx="2827934" cy="2827934"/>
          </a:xfrm>
          <a:prstGeom prst="rect">
            <a:avLst/>
          </a:prstGeom>
          <a:ln w="12700">
            <a:miter lim="400000"/>
          </a:ln>
        </p:spPr>
      </p:pic>
      <p:pic>
        <p:nvPicPr>
          <p:cNvPr id="1450" name="图片 3" descr="图片 3"/>
          <p:cNvPicPr>
            <a:picLocks noChangeAspect="1"/>
          </p:cNvPicPr>
          <p:nvPr/>
        </p:nvPicPr>
        <p:blipFill>
          <a:blip r:embed="rId3"/>
          <a:stretch>
            <a:fillRect/>
          </a:stretch>
        </p:blipFill>
        <p:spPr>
          <a:xfrm>
            <a:off x="984670" y="609600"/>
            <a:ext cx="2793746" cy="2793746"/>
          </a:xfrm>
          <a:prstGeom prst="rect">
            <a:avLst/>
          </a:prstGeom>
          <a:ln w="12700">
            <a:miter lim="400000"/>
          </a:ln>
        </p:spPr>
      </p:pic>
      <p:pic>
        <p:nvPicPr>
          <p:cNvPr id="1451" name="图片 4" descr="图片 4"/>
          <p:cNvPicPr>
            <a:picLocks noChangeAspect="1"/>
          </p:cNvPicPr>
          <p:nvPr/>
        </p:nvPicPr>
        <p:blipFill>
          <a:blip r:embed="rId4"/>
          <a:stretch>
            <a:fillRect/>
          </a:stretch>
        </p:blipFill>
        <p:spPr>
          <a:xfrm>
            <a:off x="8791864" y="3484224"/>
            <a:ext cx="2793747" cy="2793747"/>
          </a:xfrm>
          <a:prstGeom prst="rect">
            <a:avLst/>
          </a:prstGeom>
          <a:ln w="12700">
            <a:miter lim="400000"/>
          </a:ln>
        </p:spPr>
      </p:pic>
      <p:pic>
        <p:nvPicPr>
          <p:cNvPr id="1452" name="图片 7" descr="图片 7"/>
          <p:cNvPicPr>
            <a:picLocks noChangeAspect="1"/>
          </p:cNvPicPr>
          <p:nvPr/>
        </p:nvPicPr>
        <p:blipFill>
          <a:blip r:embed="rId5"/>
          <a:stretch>
            <a:fillRect/>
          </a:stretch>
        </p:blipFill>
        <p:spPr>
          <a:xfrm>
            <a:off x="3519251" y="609600"/>
            <a:ext cx="2788921" cy="2788921"/>
          </a:xfrm>
          <a:prstGeom prst="rect">
            <a:avLst/>
          </a:prstGeom>
          <a:ln w="12700">
            <a:miter lim="400000"/>
          </a:ln>
        </p:spPr>
      </p:pic>
      <p:pic>
        <p:nvPicPr>
          <p:cNvPr id="1453" name="图片 8" descr="图片 8"/>
          <p:cNvPicPr>
            <a:picLocks noChangeAspect="1"/>
          </p:cNvPicPr>
          <p:nvPr/>
        </p:nvPicPr>
        <p:blipFill>
          <a:blip r:embed="rId6"/>
          <a:stretch>
            <a:fillRect/>
          </a:stretch>
        </p:blipFill>
        <p:spPr>
          <a:xfrm>
            <a:off x="6053832" y="609600"/>
            <a:ext cx="2788921" cy="2788921"/>
          </a:xfrm>
          <a:prstGeom prst="rect">
            <a:avLst/>
          </a:prstGeom>
          <a:ln w="12700">
            <a:miter lim="400000"/>
          </a:ln>
        </p:spPr>
      </p:pic>
      <p:pic>
        <p:nvPicPr>
          <p:cNvPr id="1454" name="图片 9" descr="图片 9"/>
          <p:cNvPicPr>
            <a:picLocks noChangeAspect="1"/>
          </p:cNvPicPr>
          <p:nvPr/>
        </p:nvPicPr>
        <p:blipFill>
          <a:blip r:embed="rId7"/>
          <a:stretch>
            <a:fillRect/>
          </a:stretch>
        </p:blipFill>
        <p:spPr>
          <a:xfrm>
            <a:off x="8685627" y="609600"/>
            <a:ext cx="2788922" cy="2788921"/>
          </a:xfrm>
          <a:prstGeom prst="rect">
            <a:avLst/>
          </a:prstGeom>
          <a:ln w="12700">
            <a:miter lim="400000"/>
          </a:ln>
        </p:spPr>
      </p:pic>
      <p:pic>
        <p:nvPicPr>
          <p:cNvPr id="1455" name="图片 10" descr="图片 10"/>
          <p:cNvPicPr>
            <a:picLocks noChangeAspect="1"/>
          </p:cNvPicPr>
          <p:nvPr/>
        </p:nvPicPr>
        <p:blipFill>
          <a:blip r:embed="rId8"/>
          <a:stretch>
            <a:fillRect/>
          </a:stretch>
        </p:blipFill>
        <p:spPr>
          <a:xfrm>
            <a:off x="984670" y="3484224"/>
            <a:ext cx="2788921" cy="2788921"/>
          </a:xfrm>
          <a:prstGeom prst="rect">
            <a:avLst/>
          </a:prstGeom>
          <a:ln w="12700">
            <a:miter lim="400000"/>
          </a:ln>
        </p:spPr>
      </p:pic>
      <p:pic>
        <p:nvPicPr>
          <p:cNvPr id="1456" name="图片 12" descr="图片 12"/>
          <p:cNvPicPr>
            <a:picLocks noChangeAspect="1"/>
          </p:cNvPicPr>
          <p:nvPr/>
        </p:nvPicPr>
        <p:blipFill>
          <a:blip r:embed="rId9"/>
          <a:stretch>
            <a:fillRect/>
          </a:stretch>
        </p:blipFill>
        <p:spPr>
          <a:xfrm>
            <a:off x="3519251" y="3489049"/>
            <a:ext cx="2788921" cy="2788921"/>
          </a:xfrm>
          <a:prstGeom prst="rect">
            <a:avLst/>
          </a:prstGeom>
          <a:ln w="12700">
            <a:miter lim="400000"/>
          </a:ln>
        </p:spPr>
      </p:pic>
      <p:sp>
        <p:nvSpPr>
          <p:cNvPr id="1457" name="文本框 13"/>
          <p:cNvSpPr txBox="1"/>
          <p:nvPr/>
        </p:nvSpPr>
        <p:spPr>
          <a:xfrm>
            <a:off x="717988" y="376355"/>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    PNG                  ASTC4x4                ASTC5x5              ASTC6x6  </a:t>
            </a:r>
          </a:p>
        </p:txBody>
      </p:sp>
      <p:sp>
        <p:nvSpPr>
          <p:cNvPr id="1458" name="文本框 14"/>
          <p:cNvSpPr txBox="1"/>
          <p:nvPr/>
        </p:nvSpPr>
        <p:spPr>
          <a:xfrm>
            <a:off x="717988" y="6396335"/>
            <a:ext cx="11180366"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ASTC8x8            ASTC10x10                ETC1                 PVRTC4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460" name="文本框 18"/>
          <p:cNvSpPr txBox="1"/>
          <p:nvPr/>
        </p:nvSpPr>
        <p:spPr>
          <a:xfrm>
            <a:off x="3098343"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00B0F0"/>
                </a:solidFill>
                <a:latin typeface="微软雅黑"/>
                <a:ea typeface="微软雅黑"/>
                <a:cs typeface="微软雅黑"/>
                <a:sym typeface="微软雅黑"/>
              </a:defRPr>
            </a:lvl1pPr>
          </a:lstStyle>
          <a:p>
            <a:r>
              <a:t>ASTC4x4</a:t>
            </a:r>
          </a:p>
        </p:txBody>
      </p:sp>
      <p:sp>
        <p:nvSpPr>
          <p:cNvPr id="1461" name="文本框 19"/>
          <p:cNvSpPr txBox="1"/>
          <p:nvPr/>
        </p:nvSpPr>
        <p:spPr>
          <a:xfrm>
            <a:off x="7283481"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00B0F0"/>
                </a:solidFill>
                <a:latin typeface="微软雅黑"/>
                <a:ea typeface="微软雅黑"/>
                <a:cs typeface="微软雅黑"/>
                <a:sym typeface="微软雅黑"/>
              </a:defRPr>
            </a:lvl1pPr>
          </a:lstStyle>
          <a:p>
            <a:r>
              <a:t>PNG</a:t>
            </a:r>
          </a:p>
        </p:txBody>
      </p:sp>
      <p:pic>
        <p:nvPicPr>
          <p:cNvPr id="1462" name="图片 20" descr="图片 20"/>
          <p:cNvPicPr>
            <a:picLocks noChangeAspect="1"/>
          </p:cNvPicPr>
          <p:nvPr/>
        </p:nvPicPr>
        <p:blipFill>
          <a:blip r:embed="rId2"/>
          <a:stretch>
            <a:fillRect/>
          </a:stretch>
        </p:blipFill>
        <p:spPr>
          <a:xfrm>
            <a:off x="1667005" y="894011"/>
            <a:ext cx="4760015" cy="4760015"/>
          </a:xfrm>
          <a:prstGeom prst="rect">
            <a:avLst/>
          </a:prstGeom>
          <a:ln w="12700">
            <a:miter lim="400000"/>
          </a:ln>
        </p:spPr>
      </p:pic>
      <p:pic>
        <p:nvPicPr>
          <p:cNvPr id="1463" name="图片 21" descr="图片 21"/>
          <p:cNvPicPr>
            <a:picLocks noChangeAspect="1"/>
          </p:cNvPicPr>
          <p:nvPr/>
        </p:nvPicPr>
        <p:blipFill>
          <a:blip r:embed="rId3"/>
          <a:stretch>
            <a:fillRect/>
          </a:stretch>
        </p:blipFill>
        <p:spPr>
          <a:xfrm>
            <a:off x="5908364" y="894011"/>
            <a:ext cx="4760015" cy="4760015"/>
          </a:xfrm>
          <a:prstGeom prst="rect">
            <a:avLst/>
          </a:prstGeom>
          <a:ln w="12700">
            <a:miter lim="400000"/>
          </a:ln>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475" name="图片 5" descr="图片 5"/>
          <p:cNvPicPr>
            <a:picLocks noChangeAspect="1"/>
          </p:cNvPicPr>
          <p:nvPr/>
        </p:nvPicPr>
        <p:blipFill>
          <a:blip r:embed="rId2"/>
          <a:stretch>
            <a:fillRect/>
          </a:stretch>
        </p:blipFill>
        <p:spPr>
          <a:xfrm>
            <a:off x="5908429" y="863238"/>
            <a:ext cx="4778689" cy="4778689"/>
          </a:xfrm>
          <a:prstGeom prst="rect">
            <a:avLst/>
          </a:prstGeom>
          <a:ln w="12700">
            <a:miter lim="400000"/>
          </a:ln>
        </p:spPr>
      </p:pic>
      <p:sp>
        <p:nvSpPr>
          <p:cNvPr id="1476" name="文本框 18"/>
          <p:cNvSpPr txBox="1"/>
          <p:nvPr/>
        </p:nvSpPr>
        <p:spPr>
          <a:xfrm>
            <a:off x="3098343"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00B0F0"/>
                </a:solidFill>
                <a:latin typeface="微软雅黑"/>
                <a:ea typeface="微软雅黑"/>
                <a:cs typeface="微软雅黑"/>
                <a:sym typeface="微软雅黑"/>
              </a:defRPr>
            </a:lvl1pPr>
          </a:lstStyle>
          <a:p>
            <a:r>
              <a:t>ASTC6x6</a:t>
            </a:r>
          </a:p>
        </p:txBody>
      </p:sp>
      <p:sp>
        <p:nvSpPr>
          <p:cNvPr id="1477" name="文本框 19"/>
          <p:cNvSpPr txBox="1"/>
          <p:nvPr/>
        </p:nvSpPr>
        <p:spPr>
          <a:xfrm>
            <a:off x="7377265" y="586104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00B0F0"/>
                </a:solidFill>
                <a:latin typeface="微软雅黑"/>
                <a:ea typeface="微软雅黑"/>
                <a:cs typeface="微软雅黑"/>
                <a:sym typeface="微软雅黑"/>
              </a:defRPr>
            </a:lvl1pPr>
          </a:lstStyle>
          <a:p>
            <a:r>
              <a:t>ETC1</a:t>
            </a:r>
          </a:p>
        </p:txBody>
      </p:sp>
      <p:pic>
        <p:nvPicPr>
          <p:cNvPr id="1478" name="图片 6" descr="图片 6"/>
          <p:cNvPicPr>
            <a:picLocks noChangeAspect="1"/>
          </p:cNvPicPr>
          <p:nvPr/>
        </p:nvPicPr>
        <p:blipFill>
          <a:blip r:embed="rId3"/>
          <a:stretch>
            <a:fillRect/>
          </a:stretch>
        </p:blipFill>
        <p:spPr>
          <a:xfrm>
            <a:off x="1659237" y="874962"/>
            <a:ext cx="4778689" cy="4778689"/>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 name="文本框 10"/>
          <p:cNvSpPr txBox="1"/>
          <p:nvPr/>
        </p:nvSpPr>
        <p:spPr>
          <a:xfrm>
            <a:off x="4856803" y="925634"/>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无透明通道</a:t>
            </a:r>
          </a:p>
        </p:txBody>
      </p:sp>
      <p:sp>
        <p:nvSpPr>
          <p:cNvPr id="1483" name="文本框 7"/>
          <p:cNvSpPr txBox="1"/>
          <p:nvPr/>
        </p:nvSpPr>
        <p:spPr>
          <a:xfrm>
            <a:off x="2559797" y="1532241"/>
            <a:ext cx="3867185" cy="486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a:solidFill>
                  <a:srgbClr val="FFFFFF"/>
                </a:solidFill>
                <a:latin typeface="微软雅黑"/>
                <a:ea typeface="微软雅黑"/>
                <a:cs typeface="微软雅黑"/>
                <a:sym typeface="微软雅黑"/>
              </a:defRPr>
            </a:pPr>
            <a:endParaRPr/>
          </a:p>
          <a:p>
            <a:pPr lvl="1">
              <a:defRPr>
                <a:solidFill>
                  <a:srgbClr val="FFFFFF"/>
                </a:solidFill>
                <a:latin typeface="微软雅黑"/>
                <a:ea typeface="微软雅黑"/>
                <a:cs typeface="微软雅黑"/>
                <a:sym typeface="微软雅黑"/>
              </a:defRPr>
            </a:pPr>
            <a:r>
              <a:t>ASTC 4x4	      </a:t>
            </a:r>
            <a:r>
              <a:rPr sz="1600"/>
              <a:t>25%</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5x5	      </a:t>
            </a:r>
            <a:r>
              <a:rPr sz="1600"/>
              <a:t>16%</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6x6	      </a:t>
            </a:r>
            <a:r>
              <a:rPr sz="1600"/>
              <a:t>11%</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8x5	      </a:t>
            </a:r>
            <a:r>
              <a:rPr sz="1600"/>
              <a:t>10%</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8x6	      </a:t>
            </a:r>
            <a:r>
              <a:rPr sz="1600"/>
              <a:t>8%</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8x8	      </a:t>
            </a:r>
            <a:r>
              <a:rPr sz="1600"/>
              <a:t>6.6%</a:t>
            </a:r>
          </a:p>
        </p:txBody>
      </p:sp>
      <p:sp>
        <p:nvSpPr>
          <p:cNvPr id="1484" name="矩形 1"/>
          <p:cNvSpPr txBox="1"/>
          <p:nvPr/>
        </p:nvSpPr>
        <p:spPr>
          <a:xfrm>
            <a:off x="6806624" y="1767226"/>
            <a:ext cx="1385973"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PNG   </a:t>
            </a:r>
            <a:r>
              <a:rPr sz="1600"/>
              <a:t>100%</a:t>
            </a:r>
          </a:p>
        </p:txBody>
      </p:sp>
      <p:sp>
        <p:nvSpPr>
          <p:cNvPr id="1485" name="矩形 12"/>
          <p:cNvSpPr txBox="1"/>
          <p:nvPr/>
        </p:nvSpPr>
        <p:spPr>
          <a:xfrm>
            <a:off x="6806624" y="4287687"/>
            <a:ext cx="1541275"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ETC1   </a:t>
            </a:r>
            <a:r>
              <a:rPr sz="1600"/>
              <a:t>12.5%</a:t>
            </a:r>
          </a:p>
        </p:txBody>
      </p:sp>
      <p:sp>
        <p:nvSpPr>
          <p:cNvPr id="1486" name="矩形 14"/>
          <p:cNvSpPr txBox="1"/>
          <p:nvPr/>
        </p:nvSpPr>
        <p:spPr>
          <a:xfrm>
            <a:off x="6806624" y="4737951"/>
            <a:ext cx="2629307"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PVRTC4 RGB   </a:t>
            </a:r>
            <a:r>
              <a:rPr sz="1600"/>
              <a:t>12.5%+</a:t>
            </a:r>
          </a:p>
        </p:txBody>
      </p:sp>
      <p:sp>
        <p:nvSpPr>
          <p:cNvPr id="1487" name="矩形 2"/>
          <p:cNvSpPr txBox="1"/>
          <p:nvPr/>
        </p:nvSpPr>
        <p:spPr>
          <a:xfrm>
            <a:off x="8600740" y="4503130"/>
            <a:ext cx="1349224"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a:solidFill>
                  <a:srgbClr val="FFFFFF"/>
                </a:solidFill>
                <a:latin typeface="微软雅黑"/>
                <a:ea typeface="微软雅黑"/>
                <a:cs typeface="微软雅黑"/>
                <a:sym typeface="微软雅黑"/>
              </a:defRPr>
            </a:pPr>
            <a:r>
              <a:t>JPG-9   </a:t>
            </a:r>
            <a:r>
              <a:rPr sz="1600"/>
              <a:t>75%</a:t>
            </a:r>
          </a:p>
        </p:txBody>
      </p:sp>
      <p:sp>
        <p:nvSpPr>
          <p:cNvPr id="1488" name="矩形 15"/>
          <p:cNvSpPr txBox="1"/>
          <p:nvPr/>
        </p:nvSpPr>
        <p:spPr>
          <a:xfrm>
            <a:off x="8378003" y="1798004"/>
            <a:ext cx="1476361"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a:solidFill>
                  <a:srgbClr val="FFFFFF"/>
                </a:solidFill>
                <a:latin typeface="微软雅黑"/>
                <a:ea typeface="微软雅黑"/>
                <a:cs typeface="微软雅黑"/>
                <a:sym typeface="微软雅黑"/>
              </a:defRPr>
            </a:pPr>
            <a:r>
              <a:t>JPG-12   </a:t>
            </a:r>
            <a:r>
              <a:rPr sz="1600"/>
              <a:t>75%</a:t>
            </a:r>
          </a:p>
        </p:txBody>
      </p:sp>
      <p:sp>
        <p:nvSpPr>
          <p:cNvPr id="1489" name="下箭头 5"/>
          <p:cNvSpPr/>
          <p:nvPr/>
        </p:nvSpPr>
        <p:spPr>
          <a:xfrm rot="10800000">
            <a:off x="5969803" y="1532242"/>
            <a:ext cx="275838" cy="4968793"/>
          </a:xfrm>
          <a:custGeom>
            <a:avLst/>
            <a:gdLst/>
            <a:ahLst/>
            <a:cxnLst>
              <a:cxn ang="0">
                <a:pos x="wd2" y="hd2"/>
              </a:cxn>
              <a:cxn ang="5400000">
                <a:pos x="wd2" y="hd2"/>
              </a:cxn>
              <a:cxn ang="10800000">
                <a:pos x="wd2" y="hd2"/>
              </a:cxn>
              <a:cxn ang="16200000">
                <a:pos x="wd2" y="hd2"/>
              </a:cxn>
            </a:cxnLst>
            <a:rect l="0" t="0" r="r" b="b"/>
            <a:pathLst>
              <a:path w="21600" h="21600" extrusionOk="0">
                <a:moveTo>
                  <a:pt x="0" y="21000"/>
                </a:moveTo>
                <a:lnTo>
                  <a:pt x="5400" y="21000"/>
                </a:lnTo>
                <a:lnTo>
                  <a:pt x="5400" y="0"/>
                </a:lnTo>
                <a:lnTo>
                  <a:pt x="16200" y="0"/>
                </a:lnTo>
                <a:lnTo>
                  <a:pt x="16200" y="21000"/>
                </a:lnTo>
                <a:lnTo>
                  <a:pt x="21600" y="21000"/>
                </a:lnTo>
                <a:lnTo>
                  <a:pt x="10800" y="21600"/>
                </a:lnTo>
                <a:close/>
              </a:path>
            </a:pathLst>
          </a:cu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3" name="文本框 10"/>
          <p:cNvSpPr txBox="1"/>
          <p:nvPr/>
        </p:nvSpPr>
        <p:spPr>
          <a:xfrm>
            <a:off x="4856803" y="925634"/>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有透明通道</a:t>
            </a:r>
          </a:p>
        </p:txBody>
      </p:sp>
      <p:sp>
        <p:nvSpPr>
          <p:cNvPr id="1494" name="文本框 7"/>
          <p:cNvSpPr txBox="1"/>
          <p:nvPr/>
        </p:nvSpPr>
        <p:spPr>
          <a:xfrm>
            <a:off x="2559797" y="1532241"/>
            <a:ext cx="3867185" cy="486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a:solidFill>
                  <a:srgbClr val="FFFFFF"/>
                </a:solidFill>
                <a:latin typeface="微软雅黑"/>
                <a:ea typeface="微软雅黑"/>
                <a:cs typeface="微软雅黑"/>
                <a:sym typeface="微软雅黑"/>
              </a:defRPr>
            </a:pPr>
            <a:endParaRPr/>
          </a:p>
          <a:p>
            <a:pPr lvl="1">
              <a:defRPr>
                <a:solidFill>
                  <a:srgbClr val="FFFFFF"/>
                </a:solidFill>
                <a:latin typeface="微软雅黑"/>
                <a:ea typeface="微软雅黑"/>
                <a:cs typeface="微软雅黑"/>
                <a:sym typeface="微软雅黑"/>
              </a:defRPr>
            </a:pPr>
            <a:r>
              <a:t>ASTC 4x4	      </a:t>
            </a:r>
            <a:r>
              <a:rPr sz="1600"/>
              <a:t>25%</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5x5	      </a:t>
            </a:r>
            <a:r>
              <a:rPr sz="1600"/>
              <a:t>16%</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6x6	      </a:t>
            </a:r>
            <a:r>
              <a:rPr sz="1600"/>
              <a:t>11%</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8x5	      </a:t>
            </a:r>
            <a:r>
              <a:rPr sz="1600"/>
              <a:t>10%</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8x6	      </a:t>
            </a:r>
            <a:r>
              <a:rPr sz="1600"/>
              <a:t>8%</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8x8	      </a:t>
            </a:r>
            <a:r>
              <a:rPr sz="1600"/>
              <a:t>6.6%</a:t>
            </a:r>
          </a:p>
        </p:txBody>
      </p:sp>
      <p:sp>
        <p:nvSpPr>
          <p:cNvPr id="1495" name="矩形 1"/>
          <p:cNvSpPr txBox="1"/>
          <p:nvPr/>
        </p:nvSpPr>
        <p:spPr>
          <a:xfrm>
            <a:off x="6806624" y="1767226"/>
            <a:ext cx="1385973"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PNG   </a:t>
            </a:r>
            <a:r>
              <a:rPr sz="1600"/>
              <a:t>100%</a:t>
            </a:r>
          </a:p>
        </p:txBody>
      </p:sp>
      <p:sp>
        <p:nvSpPr>
          <p:cNvPr id="1496" name="矩形 12"/>
          <p:cNvSpPr txBox="1"/>
          <p:nvPr/>
        </p:nvSpPr>
        <p:spPr>
          <a:xfrm>
            <a:off x="6830069" y="3467070"/>
            <a:ext cx="1753058"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00B0F0"/>
                </a:solidFill>
                <a:latin typeface="微软雅黑"/>
                <a:ea typeface="微软雅黑"/>
                <a:cs typeface="微软雅黑"/>
                <a:sym typeface="微软雅黑"/>
              </a:defRPr>
            </a:pPr>
            <a:r>
              <a:t>ETC1 * 2   </a:t>
            </a:r>
            <a:r>
              <a:rPr sz="1600"/>
              <a:t>25%</a:t>
            </a:r>
          </a:p>
        </p:txBody>
      </p:sp>
      <p:sp>
        <p:nvSpPr>
          <p:cNvPr id="1497" name="矩形 14"/>
          <p:cNvSpPr txBox="1"/>
          <p:nvPr/>
        </p:nvSpPr>
        <p:spPr>
          <a:xfrm>
            <a:off x="6814350" y="6100924"/>
            <a:ext cx="2784833"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C800"/>
                </a:solidFill>
                <a:latin typeface="微软雅黑"/>
                <a:ea typeface="微软雅黑"/>
                <a:cs typeface="微软雅黑"/>
                <a:sym typeface="微软雅黑"/>
              </a:defRPr>
            </a:pPr>
            <a:r>
              <a:t>PVRTC4 RGBA   </a:t>
            </a:r>
            <a:r>
              <a:rPr sz="1600"/>
              <a:t>12.5%+</a:t>
            </a:r>
          </a:p>
        </p:txBody>
      </p:sp>
      <p:sp>
        <p:nvSpPr>
          <p:cNvPr id="1498" name="下箭头 5"/>
          <p:cNvSpPr/>
          <p:nvPr/>
        </p:nvSpPr>
        <p:spPr>
          <a:xfrm rot="10800000">
            <a:off x="5969803" y="1532242"/>
            <a:ext cx="275838" cy="4968793"/>
          </a:xfrm>
          <a:custGeom>
            <a:avLst/>
            <a:gdLst/>
            <a:ahLst/>
            <a:cxnLst>
              <a:cxn ang="0">
                <a:pos x="wd2" y="hd2"/>
              </a:cxn>
              <a:cxn ang="5400000">
                <a:pos x="wd2" y="hd2"/>
              </a:cxn>
              <a:cxn ang="10800000">
                <a:pos x="wd2" y="hd2"/>
              </a:cxn>
              <a:cxn ang="16200000">
                <a:pos x="wd2" y="hd2"/>
              </a:cxn>
            </a:cxnLst>
            <a:rect l="0" t="0" r="r" b="b"/>
            <a:pathLst>
              <a:path w="21600" h="21600" extrusionOk="0">
                <a:moveTo>
                  <a:pt x="0" y="21000"/>
                </a:moveTo>
                <a:lnTo>
                  <a:pt x="5400" y="21000"/>
                </a:lnTo>
                <a:lnTo>
                  <a:pt x="5400" y="0"/>
                </a:lnTo>
                <a:lnTo>
                  <a:pt x="16200" y="0"/>
                </a:lnTo>
                <a:lnTo>
                  <a:pt x="16200" y="21000"/>
                </a:lnTo>
                <a:lnTo>
                  <a:pt x="21600" y="21000"/>
                </a:lnTo>
                <a:lnTo>
                  <a:pt x="10800" y="21600"/>
                </a:lnTo>
                <a:close/>
              </a:path>
            </a:pathLst>
          </a:cu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1499" name="矩形 11"/>
          <p:cNvSpPr txBox="1"/>
          <p:nvPr/>
        </p:nvSpPr>
        <p:spPr>
          <a:xfrm>
            <a:off x="6830069" y="3867181"/>
            <a:ext cx="2841091"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00B0F0"/>
                </a:solidFill>
                <a:latin typeface="微软雅黑"/>
                <a:ea typeface="微软雅黑"/>
                <a:cs typeface="微软雅黑"/>
                <a:sym typeface="微软雅黑"/>
              </a:defRPr>
            </a:pPr>
            <a:r>
              <a:t>PVRTC4 RGB * 2   </a:t>
            </a:r>
            <a:r>
              <a:rPr sz="1600"/>
              <a:t>25%+</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3" name="文本框 10"/>
          <p:cNvSpPr txBox="1"/>
          <p:nvPr/>
        </p:nvSpPr>
        <p:spPr>
          <a:xfrm>
            <a:off x="5055661" y="1249344"/>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无透明通道</a:t>
            </a:r>
          </a:p>
        </p:txBody>
      </p:sp>
      <p:sp>
        <p:nvSpPr>
          <p:cNvPr id="1504" name="文本框 7"/>
          <p:cNvSpPr txBox="1"/>
          <p:nvPr/>
        </p:nvSpPr>
        <p:spPr>
          <a:xfrm>
            <a:off x="648937" y="1593435"/>
            <a:ext cx="3867186" cy="486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000">
                <a:solidFill>
                  <a:srgbClr val="FFFFFF"/>
                </a:solidFill>
                <a:latin typeface="微软雅黑"/>
                <a:ea typeface="微软雅黑"/>
                <a:cs typeface="微软雅黑"/>
                <a:sym typeface="微软雅黑"/>
              </a:defRPr>
            </a:pPr>
            <a:endParaRPr/>
          </a:p>
          <a:p>
            <a:pPr lvl="1">
              <a:defRPr>
                <a:solidFill>
                  <a:srgbClr val="FFFFFF"/>
                </a:solidFill>
                <a:latin typeface="微软雅黑"/>
                <a:ea typeface="微软雅黑"/>
                <a:cs typeface="微软雅黑"/>
                <a:sym typeface="微软雅黑"/>
              </a:defRPr>
            </a:pPr>
            <a:r>
              <a:t>ASTC 4x4	      </a:t>
            </a:r>
            <a:r>
              <a:rPr sz="1600"/>
              <a:t>25%</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5x5	      </a:t>
            </a:r>
            <a:r>
              <a:rPr sz="1600"/>
              <a:t>16%</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6x6	      </a:t>
            </a:r>
            <a:r>
              <a:rPr sz="1600"/>
              <a:t>11%</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8x5	      </a:t>
            </a:r>
            <a:r>
              <a:rPr sz="1600"/>
              <a:t>10%</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8x6	      </a:t>
            </a:r>
            <a:r>
              <a:rPr sz="1600"/>
              <a:t>8%</a:t>
            </a:r>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endParaRPr sz="1600"/>
          </a:p>
          <a:p>
            <a:pPr lvl="1">
              <a:defRPr>
                <a:solidFill>
                  <a:srgbClr val="FFFFFF"/>
                </a:solidFill>
                <a:latin typeface="微软雅黑"/>
                <a:ea typeface="微软雅黑"/>
                <a:cs typeface="微软雅黑"/>
                <a:sym typeface="微软雅黑"/>
              </a:defRPr>
            </a:pPr>
            <a:r>
              <a:t>ASTC 8x8	      </a:t>
            </a:r>
            <a:r>
              <a:rPr sz="1600"/>
              <a:t>6.6%</a:t>
            </a:r>
          </a:p>
        </p:txBody>
      </p:sp>
      <p:sp>
        <p:nvSpPr>
          <p:cNvPr id="1505" name="矩形 1"/>
          <p:cNvSpPr txBox="1"/>
          <p:nvPr/>
        </p:nvSpPr>
        <p:spPr>
          <a:xfrm>
            <a:off x="4895765" y="1828419"/>
            <a:ext cx="1385973"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PNG   </a:t>
            </a:r>
            <a:r>
              <a:rPr sz="1600"/>
              <a:t>100%</a:t>
            </a:r>
          </a:p>
        </p:txBody>
      </p:sp>
      <p:sp>
        <p:nvSpPr>
          <p:cNvPr id="1506" name="矩形 12"/>
          <p:cNvSpPr txBox="1"/>
          <p:nvPr/>
        </p:nvSpPr>
        <p:spPr>
          <a:xfrm>
            <a:off x="4895765" y="4348881"/>
            <a:ext cx="1541275"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ETC1   </a:t>
            </a:r>
            <a:r>
              <a:rPr sz="1600"/>
              <a:t>12.5%</a:t>
            </a:r>
          </a:p>
        </p:txBody>
      </p:sp>
      <p:sp>
        <p:nvSpPr>
          <p:cNvPr id="1507" name="矩形 14"/>
          <p:cNvSpPr txBox="1"/>
          <p:nvPr/>
        </p:nvSpPr>
        <p:spPr>
          <a:xfrm>
            <a:off x="4895765" y="4799145"/>
            <a:ext cx="2629307"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PVRTC4 RGB   </a:t>
            </a:r>
            <a:r>
              <a:rPr sz="1600"/>
              <a:t>12.5%+</a:t>
            </a:r>
          </a:p>
        </p:txBody>
      </p:sp>
      <p:sp>
        <p:nvSpPr>
          <p:cNvPr id="1508" name="矩形 2"/>
          <p:cNvSpPr txBox="1"/>
          <p:nvPr/>
        </p:nvSpPr>
        <p:spPr>
          <a:xfrm>
            <a:off x="6689880" y="4564324"/>
            <a:ext cx="1349225"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a:solidFill>
                  <a:srgbClr val="FFFFFF"/>
                </a:solidFill>
                <a:latin typeface="微软雅黑"/>
                <a:ea typeface="微软雅黑"/>
                <a:cs typeface="微软雅黑"/>
                <a:sym typeface="微软雅黑"/>
              </a:defRPr>
            </a:pPr>
            <a:r>
              <a:t>JPG-9   </a:t>
            </a:r>
            <a:r>
              <a:rPr sz="1600"/>
              <a:t>75%</a:t>
            </a:r>
          </a:p>
        </p:txBody>
      </p:sp>
      <p:sp>
        <p:nvSpPr>
          <p:cNvPr id="1509" name="矩形 15"/>
          <p:cNvSpPr txBox="1"/>
          <p:nvPr/>
        </p:nvSpPr>
        <p:spPr>
          <a:xfrm>
            <a:off x="6467144" y="1859197"/>
            <a:ext cx="1476361"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a:solidFill>
                  <a:srgbClr val="FFFFFF"/>
                </a:solidFill>
                <a:latin typeface="微软雅黑"/>
                <a:ea typeface="微软雅黑"/>
                <a:cs typeface="微软雅黑"/>
                <a:sym typeface="微软雅黑"/>
              </a:defRPr>
            </a:pPr>
            <a:r>
              <a:t>JPG-12   </a:t>
            </a:r>
            <a:r>
              <a:rPr sz="1600"/>
              <a:t>75%</a:t>
            </a:r>
          </a:p>
        </p:txBody>
      </p:sp>
      <p:sp>
        <p:nvSpPr>
          <p:cNvPr id="1510" name="下箭头 5"/>
          <p:cNvSpPr/>
          <p:nvPr/>
        </p:nvSpPr>
        <p:spPr>
          <a:xfrm rot="10800000">
            <a:off x="4047221" y="1628225"/>
            <a:ext cx="275838" cy="4968793"/>
          </a:xfrm>
          <a:custGeom>
            <a:avLst/>
            <a:gdLst/>
            <a:ahLst/>
            <a:cxnLst>
              <a:cxn ang="0">
                <a:pos x="wd2" y="hd2"/>
              </a:cxn>
              <a:cxn ang="5400000">
                <a:pos x="wd2" y="hd2"/>
              </a:cxn>
              <a:cxn ang="10800000">
                <a:pos x="wd2" y="hd2"/>
              </a:cxn>
              <a:cxn ang="16200000">
                <a:pos x="wd2" y="hd2"/>
              </a:cxn>
            </a:cxnLst>
            <a:rect l="0" t="0" r="r" b="b"/>
            <a:pathLst>
              <a:path w="21600" h="21600" extrusionOk="0">
                <a:moveTo>
                  <a:pt x="0" y="21000"/>
                </a:moveTo>
                <a:lnTo>
                  <a:pt x="5400" y="21000"/>
                </a:lnTo>
                <a:lnTo>
                  <a:pt x="5400" y="0"/>
                </a:lnTo>
                <a:lnTo>
                  <a:pt x="16200" y="0"/>
                </a:lnTo>
                <a:lnTo>
                  <a:pt x="16200" y="21000"/>
                </a:lnTo>
                <a:lnTo>
                  <a:pt x="21600" y="21000"/>
                </a:lnTo>
                <a:lnTo>
                  <a:pt x="10800" y="21600"/>
                </a:lnTo>
                <a:close/>
              </a:path>
            </a:pathLst>
          </a:cu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1511" name="矩形 11"/>
          <p:cNvSpPr txBox="1"/>
          <p:nvPr/>
        </p:nvSpPr>
        <p:spPr>
          <a:xfrm>
            <a:off x="8452963" y="1840142"/>
            <a:ext cx="1385972"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FFFF"/>
                </a:solidFill>
                <a:latin typeface="微软雅黑"/>
                <a:ea typeface="微软雅黑"/>
                <a:cs typeface="微软雅黑"/>
                <a:sym typeface="微软雅黑"/>
              </a:defRPr>
            </a:pPr>
            <a:r>
              <a:t>PNG   </a:t>
            </a:r>
            <a:r>
              <a:rPr sz="1600"/>
              <a:t>100%</a:t>
            </a:r>
          </a:p>
        </p:txBody>
      </p:sp>
      <p:sp>
        <p:nvSpPr>
          <p:cNvPr id="1512" name="矩形 13"/>
          <p:cNvSpPr txBox="1"/>
          <p:nvPr/>
        </p:nvSpPr>
        <p:spPr>
          <a:xfrm>
            <a:off x="8476408" y="3539988"/>
            <a:ext cx="1753057"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00B0F0"/>
                </a:solidFill>
                <a:latin typeface="微软雅黑"/>
                <a:ea typeface="微软雅黑"/>
                <a:cs typeface="微软雅黑"/>
                <a:sym typeface="微软雅黑"/>
              </a:defRPr>
            </a:pPr>
            <a:r>
              <a:t>ETC1 * 2   </a:t>
            </a:r>
            <a:r>
              <a:rPr sz="1600"/>
              <a:t>25%</a:t>
            </a:r>
          </a:p>
        </p:txBody>
      </p:sp>
      <p:sp>
        <p:nvSpPr>
          <p:cNvPr id="1513" name="矩形 17"/>
          <p:cNvSpPr txBox="1"/>
          <p:nvPr/>
        </p:nvSpPr>
        <p:spPr>
          <a:xfrm>
            <a:off x="8460688" y="6173840"/>
            <a:ext cx="2784834"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FFC800"/>
                </a:solidFill>
                <a:latin typeface="微软雅黑"/>
                <a:ea typeface="微软雅黑"/>
                <a:cs typeface="微软雅黑"/>
                <a:sym typeface="微软雅黑"/>
              </a:defRPr>
            </a:pPr>
            <a:r>
              <a:t>PVRTC4 RGBA   </a:t>
            </a:r>
            <a:r>
              <a:rPr sz="1600"/>
              <a:t>12.5%+</a:t>
            </a:r>
          </a:p>
        </p:txBody>
      </p:sp>
      <p:sp>
        <p:nvSpPr>
          <p:cNvPr id="1514" name="矩形 20"/>
          <p:cNvSpPr txBox="1"/>
          <p:nvPr/>
        </p:nvSpPr>
        <p:spPr>
          <a:xfrm>
            <a:off x="8476408" y="3940097"/>
            <a:ext cx="2841090" cy="396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2000">
                <a:solidFill>
                  <a:srgbClr val="00B0F0"/>
                </a:solidFill>
                <a:latin typeface="微软雅黑"/>
                <a:ea typeface="微软雅黑"/>
                <a:cs typeface="微软雅黑"/>
                <a:sym typeface="微软雅黑"/>
              </a:defRPr>
            </a:pPr>
            <a:r>
              <a:t>PVRTC4 RGB * 2   </a:t>
            </a:r>
            <a:r>
              <a:rPr sz="1600"/>
              <a:t>25%+</a:t>
            </a:r>
          </a:p>
        </p:txBody>
      </p:sp>
      <p:sp>
        <p:nvSpPr>
          <p:cNvPr id="1515" name="下箭头 22"/>
          <p:cNvSpPr/>
          <p:nvPr/>
        </p:nvSpPr>
        <p:spPr>
          <a:xfrm rot="10800000">
            <a:off x="8184852" y="1628605"/>
            <a:ext cx="275838" cy="4968793"/>
          </a:xfrm>
          <a:custGeom>
            <a:avLst/>
            <a:gdLst/>
            <a:ahLst/>
            <a:cxnLst>
              <a:cxn ang="0">
                <a:pos x="wd2" y="hd2"/>
              </a:cxn>
              <a:cxn ang="5400000">
                <a:pos x="wd2" y="hd2"/>
              </a:cxn>
              <a:cxn ang="10800000">
                <a:pos x="wd2" y="hd2"/>
              </a:cxn>
              <a:cxn ang="16200000">
                <a:pos x="wd2" y="hd2"/>
              </a:cxn>
            </a:cxnLst>
            <a:rect l="0" t="0" r="r" b="b"/>
            <a:pathLst>
              <a:path w="21600" h="21600" extrusionOk="0">
                <a:moveTo>
                  <a:pt x="0" y="21000"/>
                </a:moveTo>
                <a:lnTo>
                  <a:pt x="5400" y="21000"/>
                </a:lnTo>
                <a:lnTo>
                  <a:pt x="5400" y="0"/>
                </a:lnTo>
                <a:lnTo>
                  <a:pt x="16200" y="0"/>
                </a:lnTo>
                <a:lnTo>
                  <a:pt x="16200" y="21000"/>
                </a:lnTo>
                <a:lnTo>
                  <a:pt x="21600" y="21000"/>
                </a:lnTo>
                <a:lnTo>
                  <a:pt x="10800" y="21600"/>
                </a:lnTo>
                <a:close/>
              </a:path>
            </a:pathLst>
          </a:cu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1516" name="文本框 23"/>
          <p:cNvSpPr txBox="1"/>
          <p:nvPr/>
        </p:nvSpPr>
        <p:spPr>
          <a:xfrm>
            <a:off x="8855841" y="1248835"/>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有透明通道</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0" name="文本框 10"/>
          <p:cNvSpPr txBox="1"/>
          <p:nvPr/>
        </p:nvSpPr>
        <p:spPr>
          <a:xfrm>
            <a:off x="4856803" y="925634"/>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a:t>
            </a:r>
          </a:p>
        </p:txBody>
      </p:sp>
      <p:graphicFrame>
        <p:nvGraphicFramePr>
          <p:cNvPr id="1521" name="表格 7"/>
          <p:cNvGraphicFramePr/>
          <p:nvPr/>
        </p:nvGraphicFramePr>
        <p:xfrm>
          <a:off x="3833517" y="2813538"/>
          <a:ext cx="4524962" cy="3123842"/>
        </p:xfrm>
        <a:graphic>
          <a:graphicData uri="http://schemas.openxmlformats.org/drawingml/2006/table">
            <a:tbl>
              <a:tblPr firstRow="1" bandRow="1">
                <a:tableStyleId>{4C3C2611-4C71-4FC5-86AE-919BDF0F9419}</a:tableStyleId>
              </a:tblPr>
              <a:tblGrid>
                <a:gridCol w="2274131">
                  <a:extLst>
                    <a:ext uri="{9D8B030D-6E8A-4147-A177-3AD203B41FA5}">
                      <a16:colId xmlns:a16="http://schemas.microsoft.com/office/drawing/2014/main" val="20000"/>
                    </a:ext>
                  </a:extLst>
                </a:gridCol>
                <a:gridCol w="2250831">
                  <a:extLst>
                    <a:ext uri="{9D8B030D-6E8A-4147-A177-3AD203B41FA5}">
                      <a16:colId xmlns:a16="http://schemas.microsoft.com/office/drawing/2014/main" val="20001"/>
                    </a:ext>
                  </a:extLst>
                </a:gridCol>
              </a:tblGrid>
              <a:tr h="393485">
                <a:tc>
                  <a:txBody>
                    <a:bodyPr/>
                    <a:lstStyle/>
                    <a:p>
                      <a:pPr algn="ctr">
                        <a:defRPr sz="1800">
                          <a:solidFill>
                            <a:srgbClr val="FFFFFF"/>
                          </a:solidFill>
                          <a:latin typeface="微软雅黑"/>
                          <a:ea typeface="微软雅黑"/>
                          <a:cs typeface="微软雅黑"/>
                          <a:sym typeface="微软雅黑"/>
                        </a:defRPr>
                      </a:pPr>
                      <a:r>
                        <a:t>JPG品质</a:t>
                      </a:r>
                    </a:p>
                  </a:txBody>
                  <a:tcPr marL="47638" marR="47638" marT="47638" marB="47638" horzOverflow="overflow">
                    <a:noFill/>
                  </a:tcPr>
                </a:tc>
                <a:tc>
                  <a:txBody>
                    <a:bodyPr/>
                    <a:lstStyle/>
                    <a:p>
                      <a:pPr algn="ctr">
                        <a:defRPr sz="1800">
                          <a:solidFill>
                            <a:srgbClr val="FFFFFF"/>
                          </a:solidFill>
                          <a:latin typeface="微软雅黑"/>
                          <a:ea typeface="微软雅黑"/>
                          <a:cs typeface="微软雅黑"/>
                          <a:sym typeface="微软雅黑"/>
                        </a:defRPr>
                      </a:pPr>
                      <a:r>
                        <a:t>ASTC格式</a:t>
                      </a:r>
                    </a:p>
                  </a:txBody>
                  <a:tcPr marL="47638" marR="47638" marT="47638" marB="47638" horzOverflow="overflow">
                    <a:noFill/>
                  </a:tcPr>
                </a:tc>
                <a:extLst>
                  <a:ext uri="{0D108BD9-81ED-4DB2-BD59-A6C34878D82A}">
                    <a16:rowId xmlns:a16="http://schemas.microsoft.com/office/drawing/2014/main" val="10000"/>
                  </a:ext>
                </a:extLst>
              </a:tr>
              <a:tr h="390051">
                <a:tc>
                  <a:txBody>
                    <a:bodyPr/>
                    <a:lstStyle/>
                    <a:p>
                      <a:pPr algn="ctr">
                        <a:defRPr sz="1800"/>
                      </a:pPr>
                      <a:r>
                        <a:rPr b="1">
                          <a:solidFill>
                            <a:srgbClr val="FFFFFF"/>
                          </a:solidFill>
                          <a:latin typeface="微软雅黑"/>
                          <a:ea typeface="微软雅黑"/>
                          <a:cs typeface="微软雅黑"/>
                          <a:sym typeface="微软雅黑"/>
                        </a:rPr>
                        <a:t>12</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4x4</a:t>
                      </a:r>
                    </a:p>
                  </a:txBody>
                  <a:tcPr marL="47638" marR="47638" marT="47638" marB="47638" horzOverflow="overflow">
                    <a:noFill/>
                  </a:tcPr>
                </a:tc>
                <a:extLst>
                  <a:ext uri="{0D108BD9-81ED-4DB2-BD59-A6C34878D82A}">
                    <a16:rowId xmlns:a16="http://schemas.microsoft.com/office/drawing/2014/main" val="10001"/>
                  </a:ext>
                </a:extLst>
              </a:tr>
              <a:tr h="390051">
                <a:tc>
                  <a:txBody>
                    <a:bodyPr/>
                    <a:lstStyle/>
                    <a:p>
                      <a:pPr algn="ctr">
                        <a:defRPr sz="1800"/>
                      </a:pPr>
                      <a:r>
                        <a:rPr b="1">
                          <a:solidFill>
                            <a:srgbClr val="FFFFFF"/>
                          </a:solidFill>
                          <a:latin typeface="微软雅黑"/>
                          <a:ea typeface="微软雅黑"/>
                          <a:cs typeface="微软雅黑"/>
                          <a:sym typeface="微软雅黑"/>
                        </a:rPr>
                        <a:t>11</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5x4</a:t>
                      </a:r>
                    </a:p>
                  </a:txBody>
                  <a:tcPr marL="47638" marR="47638" marT="47638" marB="47638" horzOverflow="overflow">
                    <a:noFill/>
                  </a:tcPr>
                </a:tc>
                <a:extLst>
                  <a:ext uri="{0D108BD9-81ED-4DB2-BD59-A6C34878D82A}">
                    <a16:rowId xmlns:a16="http://schemas.microsoft.com/office/drawing/2014/main" val="10002"/>
                  </a:ext>
                </a:extLst>
              </a:tr>
              <a:tr h="390051">
                <a:tc>
                  <a:txBody>
                    <a:bodyPr/>
                    <a:lstStyle/>
                    <a:p>
                      <a:pPr algn="ctr">
                        <a:defRPr sz="1800"/>
                      </a:pPr>
                      <a:r>
                        <a:rPr b="1">
                          <a:solidFill>
                            <a:srgbClr val="FFFFFF"/>
                          </a:solidFill>
                          <a:latin typeface="微软雅黑"/>
                          <a:ea typeface="微软雅黑"/>
                          <a:cs typeface="微软雅黑"/>
                          <a:sym typeface="微软雅黑"/>
                        </a:rPr>
                        <a:t>10</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5x5</a:t>
                      </a:r>
                    </a:p>
                  </a:txBody>
                  <a:tcPr marL="47638" marR="47638" marT="47638" marB="47638" horzOverflow="overflow">
                    <a:noFill/>
                  </a:tcPr>
                </a:tc>
                <a:extLst>
                  <a:ext uri="{0D108BD9-81ED-4DB2-BD59-A6C34878D82A}">
                    <a16:rowId xmlns:a16="http://schemas.microsoft.com/office/drawing/2014/main" val="10003"/>
                  </a:ext>
                </a:extLst>
              </a:tr>
              <a:tr h="390051">
                <a:tc>
                  <a:txBody>
                    <a:bodyPr/>
                    <a:lstStyle/>
                    <a:p>
                      <a:pPr algn="ctr">
                        <a:defRPr sz="1800"/>
                      </a:pPr>
                      <a:r>
                        <a:rPr b="1">
                          <a:solidFill>
                            <a:srgbClr val="FDC447"/>
                          </a:solidFill>
                          <a:latin typeface="微软雅黑"/>
                          <a:ea typeface="微软雅黑"/>
                          <a:cs typeface="微软雅黑"/>
                          <a:sym typeface="微软雅黑"/>
                        </a:rPr>
                        <a:t>9</a:t>
                      </a:r>
                    </a:p>
                  </a:txBody>
                  <a:tcPr marL="47638" marR="47638" marT="47638" marB="47638" horzOverflow="overflow">
                    <a:noFill/>
                  </a:tcPr>
                </a:tc>
                <a:tc>
                  <a:txBody>
                    <a:bodyPr/>
                    <a:lstStyle/>
                    <a:p>
                      <a:pPr algn="ctr">
                        <a:defRPr sz="1800"/>
                      </a:pPr>
                      <a:r>
                        <a:rPr b="1">
                          <a:solidFill>
                            <a:srgbClr val="00B0F0"/>
                          </a:solidFill>
                          <a:latin typeface="微软雅黑"/>
                          <a:ea typeface="微软雅黑"/>
                          <a:cs typeface="微软雅黑"/>
                          <a:sym typeface="微软雅黑"/>
                        </a:rPr>
                        <a:t>6x6</a:t>
                      </a:r>
                    </a:p>
                  </a:txBody>
                  <a:tcPr marL="47638" marR="47638" marT="47638" marB="47638" horzOverflow="overflow">
                    <a:noFill/>
                  </a:tcPr>
                </a:tc>
                <a:extLst>
                  <a:ext uri="{0D108BD9-81ED-4DB2-BD59-A6C34878D82A}">
                    <a16:rowId xmlns:a16="http://schemas.microsoft.com/office/drawing/2014/main" val="10004"/>
                  </a:ext>
                </a:extLst>
              </a:tr>
              <a:tr h="390051">
                <a:tc>
                  <a:txBody>
                    <a:bodyPr/>
                    <a:lstStyle/>
                    <a:p>
                      <a:pPr algn="ctr">
                        <a:defRPr sz="1800"/>
                      </a:pPr>
                      <a:r>
                        <a:rPr b="1">
                          <a:solidFill>
                            <a:srgbClr val="FFFFFF"/>
                          </a:solidFill>
                          <a:latin typeface="微软雅黑"/>
                          <a:ea typeface="微软雅黑"/>
                          <a:cs typeface="微软雅黑"/>
                          <a:sym typeface="微软雅黑"/>
                        </a:rPr>
                        <a:t>8</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8x5</a:t>
                      </a:r>
                    </a:p>
                  </a:txBody>
                  <a:tcPr marL="47638" marR="47638" marT="47638" marB="47638" horzOverflow="overflow">
                    <a:noFill/>
                  </a:tcPr>
                </a:tc>
                <a:extLst>
                  <a:ext uri="{0D108BD9-81ED-4DB2-BD59-A6C34878D82A}">
                    <a16:rowId xmlns:a16="http://schemas.microsoft.com/office/drawing/2014/main" val="10005"/>
                  </a:ext>
                </a:extLst>
              </a:tr>
              <a:tr h="390051">
                <a:tc>
                  <a:txBody>
                    <a:bodyPr/>
                    <a:lstStyle/>
                    <a:p>
                      <a:pPr algn="ctr">
                        <a:defRPr sz="1800"/>
                      </a:pPr>
                      <a:r>
                        <a:rPr b="1">
                          <a:solidFill>
                            <a:srgbClr val="FFFFFF"/>
                          </a:solidFill>
                          <a:latin typeface="微软雅黑"/>
                          <a:ea typeface="微软雅黑"/>
                          <a:cs typeface="微软雅黑"/>
                          <a:sym typeface="微软雅黑"/>
                        </a:rPr>
                        <a:t>7</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8x6</a:t>
                      </a:r>
                    </a:p>
                  </a:txBody>
                  <a:tcPr marL="47638" marR="47638" marT="47638" marB="47638" horzOverflow="overflow">
                    <a:noFill/>
                  </a:tcPr>
                </a:tc>
                <a:extLst>
                  <a:ext uri="{0D108BD9-81ED-4DB2-BD59-A6C34878D82A}">
                    <a16:rowId xmlns:a16="http://schemas.microsoft.com/office/drawing/2014/main" val="10006"/>
                  </a:ext>
                </a:extLst>
              </a:tr>
              <a:tr h="390051">
                <a:tc>
                  <a:txBody>
                    <a:bodyPr/>
                    <a:lstStyle/>
                    <a:p>
                      <a:pPr algn="ctr">
                        <a:defRPr sz="1800"/>
                      </a:pPr>
                      <a:r>
                        <a:rPr b="1">
                          <a:solidFill>
                            <a:srgbClr val="FFFFFF"/>
                          </a:solidFill>
                          <a:latin typeface="微软雅黑"/>
                          <a:ea typeface="微软雅黑"/>
                          <a:cs typeface="微软雅黑"/>
                          <a:sym typeface="微软雅黑"/>
                        </a:rPr>
                        <a:t>6</a:t>
                      </a:r>
                    </a:p>
                  </a:txBody>
                  <a:tcPr marL="47638" marR="47638" marT="47638" marB="47638" horzOverflow="overflow">
                    <a:noFill/>
                  </a:tcPr>
                </a:tc>
                <a:tc>
                  <a:txBody>
                    <a:bodyPr/>
                    <a:lstStyle/>
                    <a:p>
                      <a:pPr algn="ctr">
                        <a:defRPr sz="1800"/>
                      </a:pPr>
                      <a:r>
                        <a:rPr b="1">
                          <a:solidFill>
                            <a:srgbClr val="FFFFFF"/>
                          </a:solidFill>
                          <a:latin typeface="微软雅黑"/>
                          <a:ea typeface="微软雅黑"/>
                          <a:cs typeface="微软雅黑"/>
                          <a:sym typeface="微软雅黑"/>
                        </a:rPr>
                        <a:t>8x8</a:t>
                      </a:r>
                    </a:p>
                  </a:txBody>
                  <a:tcPr marL="47638" marR="47638" marT="47638" marB="47638" horzOverflow="overflow">
                    <a:noFill/>
                  </a:tcPr>
                </a:tc>
                <a:extLst>
                  <a:ext uri="{0D108BD9-81ED-4DB2-BD59-A6C34878D82A}">
                    <a16:rowId xmlns:a16="http://schemas.microsoft.com/office/drawing/2014/main" val="10007"/>
                  </a:ext>
                </a:extLst>
              </a:tr>
            </a:tbl>
          </a:graphicData>
        </a:graphic>
      </p:graphicFrame>
      <p:sp>
        <p:nvSpPr>
          <p:cNvPr id="1522" name="文本框 8"/>
          <p:cNvSpPr txBox="1"/>
          <p:nvPr/>
        </p:nvSpPr>
        <p:spPr>
          <a:xfrm>
            <a:off x="4274784" y="1900364"/>
            <a:ext cx="3642428" cy="447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000" b="1">
                <a:solidFill>
                  <a:srgbClr val="FFFFFF"/>
                </a:solidFill>
                <a:latin typeface="微软雅黑"/>
                <a:ea typeface="微软雅黑"/>
                <a:cs typeface="微软雅黑"/>
                <a:sym typeface="微软雅黑"/>
              </a:defRPr>
            </a:pPr>
            <a:r>
              <a:t>ASTC与JPG的外存对应关系</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26"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graphicFrame>
        <p:nvGraphicFramePr>
          <p:cNvPr id="1528" name="表格 14"/>
          <p:cNvGraphicFramePr/>
          <p:nvPr/>
        </p:nvGraphicFramePr>
        <p:xfrm>
          <a:off x="304800" y="2277710"/>
          <a:ext cx="5650227" cy="3412064"/>
        </p:xfrm>
        <a:graphic>
          <a:graphicData uri="http://schemas.openxmlformats.org/drawingml/2006/table">
            <a:tbl>
              <a:tblPr firstRow="1" bandRow="1">
                <a:tableStyleId>{4C3C2611-4C71-4FC5-86AE-919BDF0F9419}</a:tableStyleId>
              </a:tblPr>
              <a:tblGrid>
                <a:gridCol w="1207476">
                  <a:extLst>
                    <a:ext uri="{9D8B030D-6E8A-4147-A177-3AD203B41FA5}">
                      <a16:colId xmlns:a16="http://schemas.microsoft.com/office/drawing/2014/main" val="20000"/>
                    </a:ext>
                  </a:extLst>
                </a:gridCol>
                <a:gridCol w="1032246">
                  <a:extLst>
                    <a:ext uri="{9D8B030D-6E8A-4147-A177-3AD203B41FA5}">
                      <a16:colId xmlns:a16="http://schemas.microsoft.com/office/drawing/2014/main" val="20001"/>
                    </a:ext>
                  </a:extLst>
                </a:gridCol>
                <a:gridCol w="1136835">
                  <a:extLst>
                    <a:ext uri="{9D8B030D-6E8A-4147-A177-3AD203B41FA5}">
                      <a16:colId xmlns:a16="http://schemas.microsoft.com/office/drawing/2014/main" val="20002"/>
                    </a:ext>
                  </a:extLst>
                </a:gridCol>
                <a:gridCol w="1136835">
                  <a:extLst>
                    <a:ext uri="{9D8B030D-6E8A-4147-A177-3AD203B41FA5}">
                      <a16:colId xmlns:a16="http://schemas.microsoft.com/office/drawing/2014/main" val="20003"/>
                    </a:ext>
                  </a:extLst>
                </a:gridCol>
                <a:gridCol w="1136835">
                  <a:extLst>
                    <a:ext uri="{9D8B030D-6E8A-4147-A177-3AD203B41FA5}">
                      <a16:colId xmlns:a16="http://schemas.microsoft.com/office/drawing/2014/main" val="20004"/>
                    </a:ext>
                  </a:extLst>
                </a:gridCol>
              </a:tblGrid>
              <a:tr h="291253">
                <a:tc>
                  <a:txBody>
                    <a:bodyPr/>
                    <a:lstStyle/>
                    <a:p>
                      <a:pPr algn="l">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OpenGL ES</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纹理尺寸</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系统位数</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ASTC</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l">
                        <a:defRPr sz="1800"/>
                      </a:pPr>
                      <a:r>
                        <a:rPr sz="1400" b="1">
                          <a:solidFill>
                            <a:srgbClr val="FFFFFF"/>
                          </a:solidFill>
                          <a:latin typeface="微软雅黑"/>
                          <a:ea typeface="微软雅黑"/>
                          <a:cs typeface="微软雅黑"/>
                          <a:sym typeface="微软雅黑"/>
                        </a:rPr>
                        <a:t>iPhone</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1024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l">
                        <a:defRPr sz="1800"/>
                      </a:pPr>
                      <a:r>
                        <a:rPr sz="1400" b="1">
                          <a:solidFill>
                            <a:srgbClr val="FFFFFF"/>
                          </a:solidFill>
                          <a:latin typeface="微软雅黑"/>
                          <a:ea typeface="微软雅黑"/>
                          <a:cs typeface="微软雅黑"/>
                          <a:sym typeface="微软雅黑"/>
                        </a:rPr>
                        <a:t>iPhone3G</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1024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l">
                        <a:defRPr sz="1800"/>
                      </a:pPr>
                      <a:r>
                        <a:rPr sz="1400" b="1">
                          <a:solidFill>
                            <a:srgbClr val="FFFFFF"/>
                          </a:solidFill>
                          <a:latin typeface="微软雅黑"/>
                          <a:ea typeface="微软雅黑"/>
                          <a:cs typeface="微软雅黑"/>
                          <a:sym typeface="微软雅黑"/>
                        </a:rPr>
                        <a:t>iPhone3GS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l">
                        <a:defRPr sz="1800"/>
                      </a:pPr>
                      <a:r>
                        <a:rPr sz="1400" b="1">
                          <a:solidFill>
                            <a:srgbClr val="FFFFFF"/>
                          </a:solidFill>
                          <a:latin typeface="微软雅黑"/>
                          <a:ea typeface="微软雅黑"/>
                          <a:cs typeface="微软雅黑"/>
                          <a:sym typeface="微软雅黑"/>
                        </a:rPr>
                        <a:t>iPhone4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4"/>
                  </a:ext>
                </a:extLst>
              </a:tr>
              <a:tr h="291253">
                <a:tc>
                  <a:txBody>
                    <a:bodyPr/>
                    <a:lstStyle/>
                    <a:p>
                      <a:pPr algn="l">
                        <a:defRPr sz="1800"/>
                      </a:pPr>
                      <a:r>
                        <a:rPr sz="1400" b="1">
                          <a:solidFill>
                            <a:srgbClr val="FFFFFF"/>
                          </a:solidFill>
                          <a:latin typeface="微软雅黑"/>
                          <a:ea typeface="微软雅黑"/>
                          <a:cs typeface="微软雅黑"/>
                          <a:sym typeface="微软雅黑"/>
                        </a:rPr>
                        <a:t>iPhone4S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5"/>
                  </a:ext>
                </a:extLst>
              </a:tr>
              <a:tr h="291253">
                <a:tc>
                  <a:txBody>
                    <a:bodyPr/>
                    <a:lstStyle/>
                    <a:p>
                      <a:pPr algn="l">
                        <a:defRPr sz="1800"/>
                      </a:pPr>
                      <a:r>
                        <a:rPr sz="1400" b="1">
                          <a:solidFill>
                            <a:srgbClr val="FFFFFF"/>
                          </a:solidFill>
                          <a:latin typeface="微软雅黑"/>
                          <a:ea typeface="微软雅黑"/>
                          <a:cs typeface="微软雅黑"/>
                          <a:sym typeface="微软雅黑"/>
                        </a:rPr>
                        <a:t>iPhone5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6"/>
                  </a:ext>
                </a:extLst>
              </a:tr>
              <a:tr h="291253">
                <a:tc>
                  <a:txBody>
                    <a:bodyPr/>
                    <a:lstStyle/>
                    <a:p>
                      <a:pPr algn="l">
                        <a:defRPr sz="1800"/>
                      </a:pPr>
                      <a:r>
                        <a:rPr sz="1400" b="1">
                          <a:solidFill>
                            <a:srgbClr val="FFFFFF"/>
                          </a:solidFill>
                          <a:latin typeface="微软雅黑"/>
                          <a:ea typeface="微软雅黑"/>
                          <a:cs typeface="微软雅黑"/>
                          <a:sym typeface="微软雅黑"/>
                        </a:rPr>
                        <a:t>iPhone5S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7"/>
                  </a:ext>
                </a:extLst>
              </a:tr>
              <a:tr h="291253">
                <a:tc>
                  <a:txBody>
                    <a:bodyPr/>
                    <a:lstStyle/>
                    <a:p>
                      <a:pPr algn="l">
                        <a:defRPr sz="1800"/>
                      </a:pPr>
                      <a:r>
                        <a:rPr sz="1400" b="1">
                          <a:solidFill>
                            <a:srgbClr val="FFFFFF"/>
                          </a:solidFill>
                          <a:latin typeface="微软雅黑"/>
                          <a:ea typeface="微软雅黑"/>
                          <a:cs typeface="微软雅黑"/>
                          <a:sym typeface="微软雅黑"/>
                        </a:rPr>
                        <a:t>iPhone6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8"/>
                  </a:ext>
                </a:extLst>
              </a:tr>
              <a:tr h="291253">
                <a:tc>
                  <a:txBody>
                    <a:bodyPr/>
                    <a:lstStyle/>
                    <a:p>
                      <a:pPr algn="l">
                        <a:defRPr sz="1800"/>
                      </a:pPr>
                      <a:r>
                        <a:rPr sz="1400" b="1">
                          <a:solidFill>
                            <a:srgbClr val="FFFFFF"/>
                          </a:solidFill>
                          <a:latin typeface="微软雅黑"/>
                          <a:ea typeface="微软雅黑"/>
                          <a:cs typeface="微软雅黑"/>
                          <a:sym typeface="微软雅黑"/>
                        </a:rPr>
                        <a:t>iPhone6S</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9"/>
                  </a:ext>
                </a:extLst>
              </a:tr>
              <a:tr h="291253">
                <a:tc>
                  <a:txBody>
                    <a:bodyPr/>
                    <a:lstStyle/>
                    <a:p>
                      <a:pPr algn="l">
                        <a:defRPr sz="1800"/>
                      </a:pPr>
                      <a:r>
                        <a:rPr sz="1400" b="1">
                          <a:solidFill>
                            <a:srgbClr val="FFFFFF"/>
                          </a:solidFill>
                          <a:latin typeface="微软雅黑"/>
                          <a:ea typeface="微软雅黑"/>
                          <a:cs typeface="微软雅黑"/>
                          <a:sym typeface="微软雅黑"/>
                        </a:rPr>
                        <a:t>iPhone7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10"/>
                  </a:ext>
                </a:extLst>
              </a:tr>
            </a:tbl>
          </a:graphicData>
        </a:graphic>
      </p:graphicFrame>
      <p:graphicFrame>
        <p:nvGraphicFramePr>
          <p:cNvPr id="1529" name="表格 24"/>
          <p:cNvGraphicFramePr/>
          <p:nvPr/>
        </p:nvGraphicFramePr>
        <p:xfrm>
          <a:off x="6236677" y="2277710"/>
          <a:ext cx="5650227" cy="3412064"/>
        </p:xfrm>
        <a:graphic>
          <a:graphicData uri="http://schemas.openxmlformats.org/drawingml/2006/table">
            <a:tbl>
              <a:tblPr firstRow="1" bandRow="1">
                <a:tableStyleId>{4C3C2611-4C71-4FC5-86AE-919BDF0F9419}</a:tableStyleId>
              </a:tblPr>
              <a:tblGrid>
                <a:gridCol w="1207476">
                  <a:extLst>
                    <a:ext uri="{9D8B030D-6E8A-4147-A177-3AD203B41FA5}">
                      <a16:colId xmlns:a16="http://schemas.microsoft.com/office/drawing/2014/main" val="20000"/>
                    </a:ext>
                  </a:extLst>
                </a:gridCol>
                <a:gridCol w="1032246">
                  <a:extLst>
                    <a:ext uri="{9D8B030D-6E8A-4147-A177-3AD203B41FA5}">
                      <a16:colId xmlns:a16="http://schemas.microsoft.com/office/drawing/2014/main" val="20001"/>
                    </a:ext>
                  </a:extLst>
                </a:gridCol>
                <a:gridCol w="1136835">
                  <a:extLst>
                    <a:ext uri="{9D8B030D-6E8A-4147-A177-3AD203B41FA5}">
                      <a16:colId xmlns:a16="http://schemas.microsoft.com/office/drawing/2014/main" val="20002"/>
                    </a:ext>
                  </a:extLst>
                </a:gridCol>
                <a:gridCol w="1136835">
                  <a:extLst>
                    <a:ext uri="{9D8B030D-6E8A-4147-A177-3AD203B41FA5}">
                      <a16:colId xmlns:a16="http://schemas.microsoft.com/office/drawing/2014/main" val="20003"/>
                    </a:ext>
                  </a:extLst>
                </a:gridCol>
                <a:gridCol w="1136835">
                  <a:extLst>
                    <a:ext uri="{9D8B030D-6E8A-4147-A177-3AD203B41FA5}">
                      <a16:colId xmlns:a16="http://schemas.microsoft.com/office/drawing/2014/main" val="20004"/>
                    </a:ext>
                  </a:extLst>
                </a:gridCol>
              </a:tblGrid>
              <a:tr h="291253">
                <a:tc>
                  <a:txBody>
                    <a:bodyPr/>
                    <a:lstStyle/>
                    <a:p>
                      <a:pPr algn="l">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OpenGL ES</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纹理尺寸</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系统位数</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ASTC</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l">
                        <a:defRPr sz="1800"/>
                      </a:pPr>
                      <a:r>
                        <a:rPr sz="1400" b="1">
                          <a:solidFill>
                            <a:srgbClr val="FFFFFF"/>
                          </a:solidFill>
                          <a:latin typeface="微软雅黑"/>
                          <a:ea typeface="微软雅黑"/>
                          <a:cs typeface="微软雅黑"/>
                          <a:sym typeface="微软雅黑"/>
                        </a:rPr>
                        <a:t>iPad</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2048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l">
                        <a:defRPr sz="1800"/>
                      </a:pPr>
                      <a:r>
                        <a:rPr sz="1400" b="1">
                          <a:solidFill>
                            <a:srgbClr val="FFFFFF"/>
                          </a:solidFill>
                          <a:latin typeface="微软雅黑"/>
                          <a:ea typeface="微软雅黑"/>
                          <a:cs typeface="微软雅黑"/>
                          <a:sym typeface="微软雅黑"/>
                        </a:rPr>
                        <a:t>iPad 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l">
                        <a:defRPr sz="1800"/>
                      </a:pPr>
                      <a:r>
                        <a:rPr sz="1400" b="1">
                          <a:solidFill>
                            <a:srgbClr val="FFFFFF"/>
                          </a:solidFill>
                          <a:latin typeface="微软雅黑"/>
                          <a:ea typeface="微软雅黑"/>
                          <a:cs typeface="微软雅黑"/>
                          <a:sym typeface="微软雅黑"/>
                        </a:rPr>
                        <a:t>iPad 3</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l">
                        <a:defRPr sz="1800"/>
                      </a:pPr>
                      <a:r>
                        <a:rPr sz="1400" b="1">
                          <a:solidFill>
                            <a:srgbClr val="FFFFFF"/>
                          </a:solidFill>
                          <a:latin typeface="微软雅黑"/>
                          <a:ea typeface="微软雅黑"/>
                          <a:cs typeface="微软雅黑"/>
                          <a:sym typeface="微软雅黑"/>
                        </a:rPr>
                        <a:t>iPad 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 </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4"/>
                  </a:ext>
                </a:extLst>
              </a:tr>
              <a:tr h="291253">
                <a:tc>
                  <a:txBody>
                    <a:bodyPr/>
                    <a:lstStyle/>
                    <a:p>
                      <a:pPr algn="l">
                        <a:defRPr sz="1800"/>
                      </a:pPr>
                      <a:r>
                        <a:rPr sz="1400" b="1">
                          <a:solidFill>
                            <a:srgbClr val="FFFFFF"/>
                          </a:solidFill>
                          <a:latin typeface="微软雅黑"/>
                          <a:ea typeface="微软雅黑"/>
                          <a:cs typeface="微软雅黑"/>
                          <a:sym typeface="微软雅黑"/>
                        </a:rPr>
                        <a:t>iPad Mini</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32</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5"/>
                  </a:ext>
                </a:extLst>
              </a:tr>
              <a:tr h="291253">
                <a:tc>
                  <a:txBody>
                    <a:bodyPr/>
                    <a:lstStyle/>
                    <a:p>
                      <a:pPr algn="l">
                        <a:defRPr sz="1800"/>
                      </a:pPr>
                      <a:r>
                        <a:rPr sz="1400" b="1">
                          <a:solidFill>
                            <a:srgbClr val="FFFFFF"/>
                          </a:solidFill>
                          <a:latin typeface="微软雅黑"/>
                          <a:ea typeface="微软雅黑"/>
                          <a:cs typeface="微软雅黑"/>
                          <a:sym typeface="微软雅黑"/>
                        </a:rPr>
                        <a:t>iPad Air</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6"/>
                  </a:ext>
                </a:extLst>
              </a:tr>
              <a:tr h="291253">
                <a:tc>
                  <a:txBody>
                    <a:bodyPr/>
                    <a:lstStyle/>
                    <a:p>
                      <a:pPr algn="l">
                        <a:defRPr sz="1800"/>
                      </a:pPr>
                      <a:r>
                        <a:rPr sz="1400" b="1">
                          <a:solidFill>
                            <a:srgbClr val="FFFFFF"/>
                          </a:solidFill>
                          <a:latin typeface="微软雅黑"/>
                          <a:ea typeface="微软雅黑"/>
                          <a:cs typeface="微软雅黑"/>
                          <a:sym typeface="微软雅黑"/>
                        </a:rPr>
                        <a:t>iPad Mini 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7"/>
                  </a:ext>
                </a:extLst>
              </a:tr>
              <a:tr h="291253">
                <a:tc>
                  <a:txBody>
                    <a:bodyPr/>
                    <a:lstStyle/>
                    <a:p>
                      <a:pPr algn="l">
                        <a:defRPr sz="1800"/>
                      </a:pPr>
                      <a:r>
                        <a:rPr sz="1400" b="1">
                          <a:solidFill>
                            <a:srgbClr val="FFFFFF"/>
                          </a:solidFill>
                          <a:latin typeface="微软雅黑"/>
                          <a:ea typeface="微软雅黑"/>
                          <a:cs typeface="微软雅黑"/>
                          <a:sym typeface="微软雅黑"/>
                        </a:rPr>
                        <a:t>iPad Mini 3</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400" b="1">
                          <a:solidFill>
                            <a:srgbClr val="FFFFFF"/>
                          </a:solidFill>
                          <a:latin typeface="微软雅黑"/>
                          <a:ea typeface="微软雅黑"/>
                          <a:cs typeface="微软雅黑"/>
                          <a:sym typeface="微软雅黑"/>
                        </a:defRPr>
                      </a:pPr>
                      <a:endParaRPr/>
                    </a:p>
                  </a:txBody>
                  <a:tcPr marL="36407" marR="36407" marT="36407" marB="36407" horzOverflow="overflow">
                    <a:noFill/>
                  </a:tcPr>
                </a:tc>
                <a:extLst>
                  <a:ext uri="{0D108BD9-81ED-4DB2-BD59-A6C34878D82A}">
                    <a16:rowId xmlns:a16="http://schemas.microsoft.com/office/drawing/2014/main" val="10008"/>
                  </a:ext>
                </a:extLst>
              </a:tr>
              <a:tr h="291253">
                <a:tc>
                  <a:txBody>
                    <a:bodyPr/>
                    <a:lstStyle/>
                    <a:p>
                      <a:pPr algn="l">
                        <a:defRPr sz="1800"/>
                      </a:pPr>
                      <a:r>
                        <a:rPr sz="1400" b="1">
                          <a:solidFill>
                            <a:srgbClr val="FFFFFF"/>
                          </a:solidFill>
                          <a:latin typeface="微软雅黑"/>
                          <a:ea typeface="微软雅黑"/>
                          <a:cs typeface="微软雅黑"/>
                          <a:sym typeface="微软雅黑"/>
                        </a:rPr>
                        <a:t>iPad Mini 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09"/>
                  </a:ext>
                </a:extLst>
              </a:tr>
              <a:tr h="291253">
                <a:tc>
                  <a:txBody>
                    <a:bodyPr/>
                    <a:lstStyle/>
                    <a:p>
                      <a:pPr algn="l">
                        <a:defRPr sz="1800"/>
                      </a:pPr>
                      <a:r>
                        <a:rPr sz="1400" b="1">
                          <a:solidFill>
                            <a:srgbClr val="FFFFFF"/>
                          </a:solidFill>
                          <a:latin typeface="微软雅黑"/>
                          <a:ea typeface="微软雅黑"/>
                          <a:cs typeface="微软雅黑"/>
                          <a:sym typeface="微软雅黑"/>
                        </a:rPr>
                        <a:t>iPad Pro</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3.0+</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4096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64</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a:t>
                      </a:r>
                    </a:p>
                  </a:txBody>
                  <a:tcPr marL="36407" marR="36407" marT="36407" marB="36407" horzOverflow="overflow">
                    <a:noFill/>
                  </a:tcPr>
                </a:tc>
                <a:extLst>
                  <a:ext uri="{0D108BD9-81ED-4DB2-BD59-A6C34878D82A}">
                    <a16:rowId xmlns:a16="http://schemas.microsoft.com/office/drawing/2014/main" val="10010"/>
                  </a:ext>
                </a:extLst>
              </a:tr>
            </a:tbl>
          </a:graphicData>
        </a:graphic>
      </p:graphicFrame>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2"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33"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1535" name="图片 4" descr="图片 4"/>
          <p:cNvPicPr>
            <a:picLocks noChangeAspect="1"/>
          </p:cNvPicPr>
          <p:nvPr/>
        </p:nvPicPr>
        <p:blipFill>
          <a:blip r:embed="rId2"/>
          <a:stretch>
            <a:fillRect/>
          </a:stretch>
        </p:blipFill>
        <p:spPr>
          <a:xfrm>
            <a:off x="1429620" y="1339993"/>
            <a:ext cx="9918319" cy="5281185"/>
          </a:xfrm>
          <a:prstGeom prst="rect">
            <a:avLst/>
          </a:prstGeom>
          <a:ln w="12700">
            <a:miter lim="400000"/>
          </a:ln>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8"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39"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1541" name="图片 1" descr="图片 1"/>
          <p:cNvPicPr>
            <a:picLocks noChangeAspect="1"/>
          </p:cNvPicPr>
          <p:nvPr/>
        </p:nvPicPr>
        <p:blipFill>
          <a:blip r:embed="rId2"/>
          <a:stretch>
            <a:fillRect/>
          </a:stretch>
        </p:blipFill>
        <p:spPr>
          <a:xfrm>
            <a:off x="661786" y="1521772"/>
            <a:ext cx="10920615" cy="4526868"/>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9" name="图片 3" descr="图片 3"/>
          <p:cNvPicPr>
            <a:picLocks noChangeAspect="1"/>
          </p:cNvPicPr>
          <p:nvPr/>
        </p:nvPicPr>
        <p:blipFill>
          <a:blip r:embed="rId2"/>
          <a:stretch>
            <a:fillRect/>
          </a:stretch>
        </p:blipFill>
        <p:spPr>
          <a:xfrm>
            <a:off x="3416691" y="1461093"/>
            <a:ext cx="5178670" cy="5145042"/>
          </a:xfrm>
          <a:prstGeom prst="rect">
            <a:avLst/>
          </a:prstGeom>
          <a:ln w="12700">
            <a:miter lim="400000"/>
          </a:ln>
        </p:spPr>
      </p:pic>
      <p:sp>
        <p:nvSpPr>
          <p:cNvPr id="921"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22"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4"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45"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1547" name="图片 3" descr="图片 3"/>
          <p:cNvPicPr>
            <a:picLocks noChangeAspect="1"/>
          </p:cNvPicPr>
          <p:nvPr/>
        </p:nvPicPr>
        <p:blipFill>
          <a:blip r:embed="rId2"/>
          <a:stretch>
            <a:fillRect/>
          </a:stretch>
        </p:blipFill>
        <p:spPr>
          <a:xfrm>
            <a:off x="797169" y="1461095"/>
            <a:ext cx="10878762" cy="4644567"/>
          </a:xfrm>
          <a:prstGeom prst="rect">
            <a:avLst/>
          </a:prstGeom>
          <a:ln w="12700">
            <a:miter lim="400000"/>
          </a:ln>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0"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51"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1553" name="图片 3" descr="图片 3"/>
          <p:cNvPicPr>
            <a:picLocks noChangeAspect="1"/>
          </p:cNvPicPr>
          <p:nvPr/>
        </p:nvPicPr>
        <p:blipFill>
          <a:blip r:embed="rId2"/>
          <a:stretch>
            <a:fillRect/>
          </a:stretch>
        </p:blipFill>
        <p:spPr>
          <a:xfrm>
            <a:off x="1297604" y="1349883"/>
            <a:ext cx="9730155" cy="5027472"/>
          </a:xfrm>
          <a:prstGeom prst="rect">
            <a:avLst/>
          </a:prstGeom>
          <a:ln w="12700">
            <a:miter lim="400000"/>
          </a:ln>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57"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pic>
        <p:nvPicPr>
          <p:cNvPr id="1559" name="图片 1" descr="图片 1"/>
          <p:cNvPicPr>
            <a:picLocks noChangeAspect="1"/>
          </p:cNvPicPr>
          <p:nvPr/>
        </p:nvPicPr>
        <p:blipFill>
          <a:blip r:embed="rId2"/>
          <a:stretch>
            <a:fillRect/>
          </a:stretch>
        </p:blipFill>
        <p:spPr>
          <a:xfrm>
            <a:off x="873873" y="1461095"/>
            <a:ext cx="10502005" cy="4470783"/>
          </a:xfrm>
          <a:prstGeom prst="rect">
            <a:avLst/>
          </a:prstGeom>
          <a:ln w="12700">
            <a:miter lim="400000"/>
          </a:ln>
        </p:spPr>
      </p:pic>
      <p:sp>
        <p:nvSpPr>
          <p:cNvPr id="1560" name="文本框 7"/>
          <p:cNvSpPr txBox="1"/>
          <p:nvPr/>
        </p:nvSpPr>
        <p:spPr>
          <a:xfrm>
            <a:off x="5552773" y="6082977"/>
            <a:ext cx="1375566" cy="637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3600">
                <a:solidFill>
                  <a:srgbClr val="FFC800"/>
                </a:solidFill>
                <a:latin typeface="微软雅黑"/>
                <a:ea typeface="微软雅黑"/>
                <a:cs typeface="微软雅黑"/>
                <a:sym typeface="微软雅黑"/>
              </a:defRPr>
            </a:lvl1pPr>
          </a:lstStyle>
          <a:p>
            <a:r>
              <a:t>11%</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3"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64"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566" name="文本框 8"/>
          <p:cNvSpPr txBox="1"/>
          <p:nvPr/>
        </p:nvSpPr>
        <p:spPr>
          <a:xfrm>
            <a:off x="3810000" y="3177396"/>
            <a:ext cx="5653059" cy="726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3600">
                <a:solidFill>
                  <a:srgbClr val="FFFFFF"/>
                </a:solidFill>
                <a:latin typeface="微软雅黑"/>
                <a:ea typeface="微软雅黑"/>
                <a:cs typeface="微软雅黑"/>
                <a:sym typeface="微软雅黑"/>
              </a:defRPr>
            </a:pPr>
            <a:r>
              <a:t>不支持硬解怎么办?</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9"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70"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572" name="文本框 8"/>
          <p:cNvSpPr txBox="1"/>
          <p:nvPr/>
        </p:nvSpPr>
        <p:spPr>
          <a:xfrm>
            <a:off x="1509740" y="1461094"/>
            <a:ext cx="7528753" cy="4892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3600">
                <a:solidFill>
                  <a:srgbClr val="FFFFFF"/>
                </a:solidFill>
                <a:latin typeface="微软雅黑"/>
                <a:ea typeface="微软雅黑"/>
                <a:cs typeface="微软雅黑"/>
                <a:sym typeface="微软雅黑"/>
              </a:defRPr>
            </a:pPr>
            <a:r>
              <a:t>软解方案</a:t>
            </a:r>
          </a:p>
          <a:p>
            <a:pPr marL="742950" lvl="1" indent="-285750">
              <a:buSzPct val="100000"/>
              <a:buFont typeface="Arial"/>
              <a:buChar char="•"/>
              <a:defRPr sz="2800">
                <a:solidFill>
                  <a:srgbClr val="FFFFFF"/>
                </a:solidFill>
                <a:latin typeface="微软雅黑"/>
                <a:ea typeface="微软雅黑"/>
                <a:cs typeface="微软雅黑"/>
                <a:sym typeface="微软雅黑"/>
              </a:defRPr>
            </a:pPr>
            <a:r>
              <a:t>内存问题</a:t>
            </a:r>
          </a:p>
          <a:p>
            <a:pPr lvl="1">
              <a:defRPr sz="2400">
                <a:solidFill>
                  <a:srgbClr val="FFFFFF"/>
                </a:solidFill>
                <a:latin typeface="微软雅黑"/>
                <a:ea typeface="微软雅黑"/>
                <a:cs typeface="微软雅黑"/>
                <a:sym typeface="微软雅黑"/>
              </a:defRPr>
            </a:pPr>
            <a:r>
              <a:t> 	实时缩放到宽高1/2</a:t>
            </a:r>
          </a:p>
          <a:p>
            <a:pPr lvl="1">
              <a:defRPr sz="2400">
                <a:solidFill>
                  <a:srgbClr val="FFFFFF"/>
                </a:solidFill>
                <a:latin typeface="微软雅黑"/>
                <a:ea typeface="微软雅黑"/>
                <a:cs typeface="微软雅黑"/>
                <a:sym typeface="微软雅黑"/>
              </a:defRPr>
            </a:pPr>
            <a:endParaRPr/>
          </a:p>
          <a:p>
            <a:pPr lvl="1">
              <a:defRPr sz="2400">
                <a:solidFill>
                  <a:srgbClr val="FFFFFF"/>
                </a:solidFill>
                <a:latin typeface="微软雅黑"/>
                <a:ea typeface="微软雅黑"/>
                <a:cs typeface="微软雅黑"/>
                <a:sym typeface="微软雅黑"/>
              </a:defRPr>
            </a:pPr>
            <a:r>
              <a:t> 	实时转换成RGBA4444</a:t>
            </a:r>
          </a:p>
          <a:p>
            <a:pPr lvl="1">
              <a:defRPr sz="2400">
                <a:solidFill>
                  <a:srgbClr val="FFFFFF"/>
                </a:solidFill>
                <a:latin typeface="微软雅黑"/>
                <a:ea typeface="微软雅黑"/>
                <a:cs typeface="微软雅黑"/>
                <a:sym typeface="微软雅黑"/>
              </a:defRPr>
            </a:pPr>
            <a:endParaRPr/>
          </a:p>
          <a:p>
            <a:pPr lvl="1">
              <a:defRPr sz="2400">
                <a:solidFill>
                  <a:srgbClr val="FFFFFF"/>
                </a:solidFill>
                <a:latin typeface="微软雅黑"/>
                <a:ea typeface="微软雅黑"/>
                <a:cs typeface="微软雅黑"/>
                <a:sym typeface="微软雅黑"/>
              </a:defRPr>
            </a:pPr>
            <a:r>
              <a:t>	12.5%内存</a:t>
            </a:r>
          </a:p>
          <a:p>
            <a:pPr lvl="1">
              <a:defRPr sz="2400">
                <a:solidFill>
                  <a:srgbClr val="FFFFFF"/>
                </a:solidFill>
                <a:latin typeface="微软雅黑"/>
                <a:ea typeface="微软雅黑"/>
                <a:cs typeface="微软雅黑"/>
                <a:sym typeface="微软雅黑"/>
              </a:defRPr>
            </a:pPr>
            <a:endParaRPr/>
          </a:p>
          <a:p>
            <a:pPr marL="742950" lvl="1" indent="-285750">
              <a:buSzPct val="100000"/>
              <a:buFont typeface="Arial"/>
              <a:buChar char="•"/>
              <a:defRPr sz="2800">
                <a:solidFill>
                  <a:srgbClr val="FFFFFF"/>
                </a:solidFill>
                <a:latin typeface="微软雅黑"/>
                <a:ea typeface="微软雅黑"/>
                <a:cs typeface="微软雅黑"/>
                <a:sym typeface="微软雅黑"/>
              </a:defRPr>
            </a:pPr>
            <a:r>
              <a:t>效率问题</a:t>
            </a:r>
          </a:p>
          <a:p>
            <a:pPr lvl="1">
              <a:defRPr sz="2400">
                <a:solidFill>
                  <a:srgbClr val="FFFFFF"/>
                </a:solidFill>
                <a:latin typeface="微软雅黑"/>
                <a:ea typeface="微软雅黑"/>
                <a:cs typeface="微软雅黑"/>
                <a:sym typeface="微软雅黑"/>
              </a:defRPr>
            </a:pPr>
            <a:r>
              <a:t>	欺骗寄存器, 汇编</a:t>
            </a:r>
          </a:p>
        </p:txBody>
      </p:sp>
      <p:sp>
        <p:nvSpPr>
          <p:cNvPr id="1573" name="文本框 6"/>
          <p:cNvSpPr txBox="1"/>
          <p:nvPr/>
        </p:nvSpPr>
        <p:spPr>
          <a:xfrm>
            <a:off x="5941064" y="1461095"/>
            <a:ext cx="7528752" cy="1399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800">
                <a:solidFill>
                  <a:srgbClr val="FFFFFF"/>
                </a:solidFill>
                <a:latin typeface="微软雅黑"/>
                <a:ea typeface="微软雅黑"/>
                <a:cs typeface="微软雅黑"/>
                <a:sym typeface="微软雅黑"/>
              </a:defRPr>
            </a:pPr>
            <a:endParaRPr/>
          </a:p>
          <a:p>
            <a:pPr marL="742950" lvl="1" indent="-285750">
              <a:buSzPct val="100000"/>
              <a:buFont typeface="Arial"/>
              <a:buChar char="•"/>
              <a:defRPr sz="2800">
                <a:solidFill>
                  <a:srgbClr val="FFFFFF"/>
                </a:solidFill>
                <a:latin typeface="微软雅黑"/>
                <a:ea typeface="微软雅黑"/>
                <a:cs typeface="微软雅黑"/>
                <a:sym typeface="微软雅黑"/>
              </a:defRPr>
            </a:pPr>
            <a:r>
              <a:t>效果问题</a:t>
            </a:r>
          </a:p>
          <a:p>
            <a:pPr lvl="1">
              <a:defRPr sz="2400">
                <a:solidFill>
                  <a:srgbClr val="FFFFFF"/>
                </a:solidFill>
                <a:latin typeface="微软雅黑"/>
                <a:ea typeface="微软雅黑"/>
                <a:cs typeface="微软雅黑"/>
                <a:sym typeface="微软雅黑"/>
              </a:defRPr>
            </a:pPr>
            <a:r>
              <a:t> 	</a:t>
            </a:r>
          </a:p>
        </p:txBody>
      </p:sp>
      <p:pic>
        <p:nvPicPr>
          <p:cNvPr id="1574" name="图片 1" descr="图片 1"/>
          <p:cNvPicPr>
            <a:picLocks noChangeAspect="1"/>
          </p:cNvPicPr>
          <p:nvPr/>
        </p:nvPicPr>
        <p:blipFill>
          <a:blip r:embed="rId2"/>
          <a:stretch>
            <a:fillRect/>
          </a:stretch>
        </p:blipFill>
        <p:spPr>
          <a:xfrm>
            <a:off x="6768327" y="2625807"/>
            <a:ext cx="1304763" cy="106666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1574"/>
                                        </p:tgtEl>
                                        <p:attrNameLst>
                                          <p:attrName>style.visibility</p:attrName>
                                        </p:attrNameLst>
                                      </p:cBhvr>
                                      <p:to>
                                        <p:strVal val="visible"/>
                                      </p:to>
                                    </p:set>
                                    <p:anim calcmode="lin" valueType="num">
                                      <p:cBhvr>
                                        <p:cTn id="7" dur="1000" fill="hold"/>
                                        <p:tgtEl>
                                          <p:spTgt spid="1574"/>
                                        </p:tgtEl>
                                        <p:attrNameLst>
                                          <p:attrName>ppt_x</p:attrName>
                                        </p:attrNameLst>
                                      </p:cBhvr>
                                      <p:tavLst>
                                        <p:tav tm="0">
                                          <p:val>
                                            <p:strVal val="#ppt_x"/>
                                          </p:val>
                                        </p:tav>
                                        <p:tav tm="100000">
                                          <p:val>
                                            <p:strVal val="#ppt_x"/>
                                          </p:val>
                                        </p:tav>
                                      </p:tavLst>
                                    </p:anim>
                                    <p:anim calcmode="lin" valueType="num">
                                      <p:cBhvr>
                                        <p:cTn id="8" dur="1000" fill="hold"/>
                                        <p:tgtEl>
                                          <p:spTgt spid="15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4" grpId="1"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 name="文本框 15"/>
          <p:cNvSpPr txBox="1"/>
          <p:nvPr/>
        </p:nvSpPr>
        <p:spPr>
          <a:xfrm>
            <a:off x="2213125" y="700742"/>
            <a:ext cx="776574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C800"/>
                </a:solidFill>
                <a:latin typeface="微软雅黑"/>
                <a:ea typeface="微软雅黑"/>
                <a:cs typeface="微软雅黑"/>
                <a:sym typeface="微软雅黑"/>
              </a:defRPr>
            </a:lvl1pPr>
          </a:lstStyle>
          <a:p>
            <a:r>
              <a:t>ASTC</a:t>
            </a:r>
          </a:p>
        </p:txBody>
      </p:sp>
      <p:sp>
        <p:nvSpPr>
          <p:cNvPr id="1578"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580" name="矩形 2"/>
          <p:cNvSpPr/>
          <p:nvPr/>
        </p:nvSpPr>
        <p:spPr>
          <a:xfrm>
            <a:off x="1324121" y="2366747"/>
            <a:ext cx="668216" cy="668215"/>
          </a:xfrm>
          <a:prstGeom prst="rect">
            <a:avLst/>
          </a:prstGeom>
          <a:solidFill>
            <a:srgbClr val="00B0F0"/>
          </a:solidFill>
          <a:ln w="12700">
            <a:solidFill>
              <a:srgbClr val="BA8C00"/>
            </a:solidFill>
            <a:miter/>
          </a:ln>
        </p:spPr>
        <p:txBody>
          <a:bodyPr lIns="45719" rIns="45719" anchor="ctr"/>
          <a:lstStyle/>
          <a:p>
            <a:pPr algn="ctr">
              <a:defRPr>
                <a:solidFill>
                  <a:srgbClr val="FFFFFF"/>
                </a:solidFill>
              </a:defRPr>
            </a:pPr>
            <a:endParaRPr/>
          </a:p>
        </p:txBody>
      </p:sp>
      <p:sp>
        <p:nvSpPr>
          <p:cNvPr id="1581" name="矩形 9"/>
          <p:cNvSpPr/>
          <p:nvPr/>
        </p:nvSpPr>
        <p:spPr>
          <a:xfrm>
            <a:off x="2097845" y="2366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2" name="矩形 10"/>
          <p:cNvSpPr/>
          <p:nvPr/>
        </p:nvSpPr>
        <p:spPr>
          <a:xfrm>
            <a:off x="1324121" y="3128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3" name="矩形 11"/>
          <p:cNvSpPr/>
          <p:nvPr/>
        </p:nvSpPr>
        <p:spPr>
          <a:xfrm>
            <a:off x="2097845" y="3128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4" name="矩形 12"/>
          <p:cNvSpPr/>
          <p:nvPr/>
        </p:nvSpPr>
        <p:spPr>
          <a:xfrm>
            <a:off x="2859845" y="2366747"/>
            <a:ext cx="668215" cy="668215"/>
          </a:xfrm>
          <a:prstGeom prst="rect">
            <a:avLst/>
          </a:prstGeom>
          <a:solidFill>
            <a:srgbClr val="00B0F0"/>
          </a:solidFill>
          <a:ln w="12700">
            <a:solidFill>
              <a:srgbClr val="BA8C00"/>
            </a:solidFill>
            <a:miter/>
          </a:ln>
        </p:spPr>
        <p:txBody>
          <a:bodyPr lIns="45719" rIns="45719" anchor="ctr"/>
          <a:lstStyle/>
          <a:p>
            <a:pPr algn="ctr">
              <a:defRPr>
                <a:solidFill>
                  <a:srgbClr val="FFFFFF"/>
                </a:solidFill>
              </a:defRPr>
            </a:pPr>
            <a:endParaRPr/>
          </a:p>
        </p:txBody>
      </p:sp>
      <p:sp>
        <p:nvSpPr>
          <p:cNvPr id="1585" name="矩形 13"/>
          <p:cNvSpPr/>
          <p:nvPr/>
        </p:nvSpPr>
        <p:spPr>
          <a:xfrm>
            <a:off x="3633568" y="2366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6" name="矩形 14"/>
          <p:cNvSpPr/>
          <p:nvPr/>
        </p:nvSpPr>
        <p:spPr>
          <a:xfrm>
            <a:off x="2859845" y="3128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7" name="矩形 17"/>
          <p:cNvSpPr/>
          <p:nvPr/>
        </p:nvSpPr>
        <p:spPr>
          <a:xfrm>
            <a:off x="3633568" y="3128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88" name="矩形 19"/>
          <p:cNvSpPr/>
          <p:nvPr/>
        </p:nvSpPr>
        <p:spPr>
          <a:xfrm>
            <a:off x="1324121" y="3890747"/>
            <a:ext cx="668216" cy="668215"/>
          </a:xfrm>
          <a:prstGeom prst="rect">
            <a:avLst/>
          </a:prstGeom>
          <a:solidFill>
            <a:srgbClr val="00B0F0"/>
          </a:solidFill>
          <a:ln w="12700">
            <a:solidFill>
              <a:srgbClr val="BA8C00"/>
            </a:solidFill>
            <a:miter/>
          </a:ln>
        </p:spPr>
        <p:txBody>
          <a:bodyPr lIns="45719" rIns="45719" anchor="ctr"/>
          <a:lstStyle/>
          <a:p>
            <a:pPr algn="ctr">
              <a:defRPr>
                <a:solidFill>
                  <a:srgbClr val="FFFFFF"/>
                </a:solidFill>
              </a:defRPr>
            </a:pPr>
            <a:endParaRPr/>
          </a:p>
        </p:txBody>
      </p:sp>
      <p:sp>
        <p:nvSpPr>
          <p:cNvPr id="1589" name="矩形 20"/>
          <p:cNvSpPr/>
          <p:nvPr/>
        </p:nvSpPr>
        <p:spPr>
          <a:xfrm>
            <a:off x="2097845" y="3890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90" name="矩形 22"/>
          <p:cNvSpPr/>
          <p:nvPr/>
        </p:nvSpPr>
        <p:spPr>
          <a:xfrm>
            <a:off x="1324121" y="4652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91" name="矩形 23"/>
          <p:cNvSpPr/>
          <p:nvPr/>
        </p:nvSpPr>
        <p:spPr>
          <a:xfrm>
            <a:off x="2097845" y="4652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92" name="矩形 24"/>
          <p:cNvSpPr/>
          <p:nvPr/>
        </p:nvSpPr>
        <p:spPr>
          <a:xfrm>
            <a:off x="2859845" y="3890747"/>
            <a:ext cx="668215" cy="668215"/>
          </a:xfrm>
          <a:prstGeom prst="rect">
            <a:avLst/>
          </a:prstGeom>
          <a:solidFill>
            <a:srgbClr val="00B0F0"/>
          </a:solidFill>
          <a:ln w="12700">
            <a:solidFill>
              <a:srgbClr val="BA8C00"/>
            </a:solidFill>
            <a:miter/>
          </a:ln>
        </p:spPr>
        <p:txBody>
          <a:bodyPr lIns="45719" rIns="45719" anchor="ctr"/>
          <a:lstStyle/>
          <a:p>
            <a:pPr algn="ctr">
              <a:defRPr>
                <a:solidFill>
                  <a:srgbClr val="FFFFFF"/>
                </a:solidFill>
              </a:defRPr>
            </a:pPr>
            <a:endParaRPr/>
          </a:p>
        </p:txBody>
      </p:sp>
      <p:sp>
        <p:nvSpPr>
          <p:cNvPr id="1593" name="矩形 25"/>
          <p:cNvSpPr/>
          <p:nvPr/>
        </p:nvSpPr>
        <p:spPr>
          <a:xfrm>
            <a:off x="3633568" y="3890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94" name="矩形 26"/>
          <p:cNvSpPr/>
          <p:nvPr/>
        </p:nvSpPr>
        <p:spPr>
          <a:xfrm>
            <a:off x="2859845" y="4652747"/>
            <a:ext cx="668215"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sp>
        <p:nvSpPr>
          <p:cNvPr id="1595" name="矩形 27"/>
          <p:cNvSpPr/>
          <p:nvPr/>
        </p:nvSpPr>
        <p:spPr>
          <a:xfrm>
            <a:off x="3633568" y="4652747"/>
            <a:ext cx="668216" cy="668215"/>
          </a:xfrm>
          <a:prstGeom prst="rect">
            <a:avLst/>
          </a:prstGeom>
          <a:solidFill>
            <a:schemeClr val="accent4"/>
          </a:solidFill>
          <a:ln w="12700">
            <a:solidFill>
              <a:srgbClr val="BA8C00"/>
            </a:solidFill>
            <a:miter/>
          </a:ln>
        </p:spPr>
        <p:txBody>
          <a:bodyPr lIns="45719" rIns="45719" anchor="ctr"/>
          <a:lstStyle/>
          <a:p>
            <a:pPr algn="ctr">
              <a:defRPr>
                <a:solidFill>
                  <a:srgbClr val="FFFFFF"/>
                </a:solidFill>
              </a:defRPr>
            </a:pPr>
            <a:endParaRPr/>
          </a:p>
        </p:txBody>
      </p:sp>
      <p:grpSp>
        <p:nvGrpSpPr>
          <p:cNvPr id="1598" name="矩形 28"/>
          <p:cNvGrpSpPr/>
          <p:nvPr/>
        </p:nvGrpSpPr>
        <p:grpSpPr>
          <a:xfrm>
            <a:off x="5860193" y="3034962"/>
            <a:ext cx="668216" cy="668216"/>
            <a:chOff x="0" y="0"/>
            <a:chExt cx="668214" cy="668214"/>
          </a:xfrm>
        </p:grpSpPr>
        <p:sp>
          <p:nvSpPr>
            <p:cNvPr id="1596" name="正方形"/>
            <p:cNvSpPr/>
            <p:nvPr/>
          </p:nvSpPr>
          <p:spPr>
            <a:xfrm>
              <a:off x="0" y="0"/>
              <a:ext cx="668215" cy="668215"/>
            </a:xfrm>
            <a:prstGeom prst="rect">
              <a:avLst/>
            </a:prstGeom>
            <a:solidFill>
              <a:srgbClr val="00B0F0"/>
            </a:solidFill>
            <a:ln w="12700" cap="flat">
              <a:solidFill>
                <a:srgbClr val="BA8C00"/>
              </a:solidFill>
              <a:prstDash val="solid"/>
              <a:miter lim="800000"/>
            </a:ln>
            <a:effectLst/>
          </p:spPr>
          <p:txBody>
            <a:bodyPr wrap="square" lIns="45719" tIns="45719" rIns="45719" bIns="45719" numCol="1" anchor="ctr">
              <a:noAutofit/>
            </a:bodyPr>
            <a:lstStyle/>
            <a:p>
              <a:pPr algn="ctr">
                <a:defRPr sz="2800">
                  <a:solidFill>
                    <a:srgbClr val="FFFFFF"/>
                  </a:solidFill>
                  <a:latin typeface="微软雅黑"/>
                  <a:ea typeface="微软雅黑"/>
                  <a:cs typeface="微软雅黑"/>
                  <a:sym typeface="微软雅黑"/>
                </a:defRPr>
              </a:pPr>
              <a:endParaRPr/>
            </a:p>
          </p:txBody>
        </p:sp>
        <p:sp>
          <p:nvSpPr>
            <p:cNvPr id="1597" name="32"/>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solidFill>
                    <a:srgbClr val="FFFFFF"/>
                  </a:solidFill>
                  <a:latin typeface="微软雅黑"/>
                  <a:ea typeface="微软雅黑"/>
                  <a:cs typeface="微软雅黑"/>
                  <a:sym typeface="微软雅黑"/>
                </a:defRPr>
              </a:lvl1pPr>
            </a:lstStyle>
            <a:p>
              <a:r>
                <a:t>32</a:t>
              </a:r>
            </a:p>
          </p:txBody>
        </p:sp>
      </p:grpSp>
      <p:grpSp>
        <p:nvGrpSpPr>
          <p:cNvPr id="1601" name="矩形 29"/>
          <p:cNvGrpSpPr/>
          <p:nvPr/>
        </p:nvGrpSpPr>
        <p:grpSpPr>
          <a:xfrm>
            <a:off x="6633916" y="3034962"/>
            <a:ext cx="668215" cy="668216"/>
            <a:chOff x="0" y="0"/>
            <a:chExt cx="668214" cy="668214"/>
          </a:xfrm>
        </p:grpSpPr>
        <p:sp>
          <p:nvSpPr>
            <p:cNvPr id="1599" name="正方形"/>
            <p:cNvSpPr/>
            <p:nvPr/>
          </p:nvSpPr>
          <p:spPr>
            <a:xfrm>
              <a:off x="0" y="0"/>
              <a:ext cx="668215" cy="668215"/>
            </a:xfrm>
            <a:prstGeom prst="rect">
              <a:avLst/>
            </a:prstGeom>
            <a:solidFill>
              <a:srgbClr val="00B0F0"/>
            </a:solidFill>
            <a:ln w="12700" cap="flat">
              <a:solidFill>
                <a:srgbClr val="BA8C00"/>
              </a:solidFill>
              <a:prstDash val="solid"/>
              <a:miter lim="800000"/>
            </a:ln>
            <a:effectLst/>
          </p:spPr>
          <p:txBody>
            <a:bodyPr wrap="square" lIns="45719" tIns="45719" rIns="45719" bIns="45719" numCol="1" anchor="ctr">
              <a:noAutofit/>
            </a:bodyPr>
            <a:lstStyle/>
            <a:p>
              <a:pPr algn="ctr">
                <a:defRPr sz="2800">
                  <a:solidFill>
                    <a:srgbClr val="FFFFFF"/>
                  </a:solidFill>
                  <a:latin typeface="微软雅黑"/>
                  <a:ea typeface="微软雅黑"/>
                  <a:cs typeface="微软雅黑"/>
                  <a:sym typeface="微软雅黑"/>
                </a:defRPr>
              </a:pPr>
              <a:endParaRPr/>
            </a:p>
          </p:txBody>
        </p:sp>
        <p:sp>
          <p:nvSpPr>
            <p:cNvPr id="1600" name="32"/>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solidFill>
                    <a:srgbClr val="FFFFFF"/>
                  </a:solidFill>
                  <a:latin typeface="微软雅黑"/>
                  <a:ea typeface="微软雅黑"/>
                  <a:cs typeface="微软雅黑"/>
                  <a:sym typeface="微软雅黑"/>
                </a:defRPr>
              </a:lvl1pPr>
            </a:lstStyle>
            <a:p>
              <a:r>
                <a:t>32</a:t>
              </a:r>
            </a:p>
          </p:txBody>
        </p:sp>
      </p:grpSp>
      <p:grpSp>
        <p:nvGrpSpPr>
          <p:cNvPr id="1604" name="矩形 30"/>
          <p:cNvGrpSpPr/>
          <p:nvPr/>
        </p:nvGrpSpPr>
        <p:grpSpPr>
          <a:xfrm>
            <a:off x="5860193" y="3796962"/>
            <a:ext cx="668216" cy="668216"/>
            <a:chOff x="0" y="0"/>
            <a:chExt cx="668214" cy="668214"/>
          </a:xfrm>
        </p:grpSpPr>
        <p:sp>
          <p:nvSpPr>
            <p:cNvPr id="1602" name="正方形"/>
            <p:cNvSpPr/>
            <p:nvPr/>
          </p:nvSpPr>
          <p:spPr>
            <a:xfrm>
              <a:off x="0" y="0"/>
              <a:ext cx="668215" cy="668215"/>
            </a:xfrm>
            <a:prstGeom prst="rect">
              <a:avLst/>
            </a:prstGeom>
            <a:solidFill>
              <a:srgbClr val="00B0F0"/>
            </a:solidFill>
            <a:ln w="12700" cap="flat">
              <a:solidFill>
                <a:srgbClr val="BA8C00"/>
              </a:solidFill>
              <a:prstDash val="solid"/>
              <a:miter lim="800000"/>
            </a:ln>
            <a:effectLst/>
          </p:spPr>
          <p:txBody>
            <a:bodyPr wrap="square" lIns="45719" tIns="45719" rIns="45719" bIns="45719" numCol="1" anchor="ctr">
              <a:noAutofit/>
            </a:bodyPr>
            <a:lstStyle/>
            <a:p>
              <a:pPr algn="ctr">
                <a:defRPr sz="2800">
                  <a:solidFill>
                    <a:srgbClr val="FFFFFF"/>
                  </a:solidFill>
                  <a:latin typeface="微软雅黑"/>
                  <a:ea typeface="微软雅黑"/>
                  <a:cs typeface="微软雅黑"/>
                  <a:sym typeface="微软雅黑"/>
                </a:defRPr>
              </a:pPr>
              <a:endParaRPr/>
            </a:p>
          </p:txBody>
        </p:sp>
        <p:sp>
          <p:nvSpPr>
            <p:cNvPr id="1603" name="32"/>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solidFill>
                    <a:srgbClr val="FFFFFF"/>
                  </a:solidFill>
                  <a:latin typeface="微软雅黑"/>
                  <a:ea typeface="微软雅黑"/>
                  <a:cs typeface="微软雅黑"/>
                  <a:sym typeface="微软雅黑"/>
                </a:defRPr>
              </a:lvl1pPr>
            </a:lstStyle>
            <a:p>
              <a:r>
                <a:t>32</a:t>
              </a:r>
            </a:p>
          </p:txBody>
        </p:sp>
      </p:grpSp>
      <p:grpSp>
        <p:nvGrpSpPr>
          <p:cNvPr id="1607" name="矩形 31"/>
          <p:cNvGrpSpPr/>
          <p:nvPr/>
        </p:nvGrpSpPr>
        <p:grpSpPr>
          <a:xfrm>
            <a:off x="6633916" y="3796962"/>
            <a:ext cx="668215" cy="668216"/>
            <a:chOff x="0" y="0"/>
            <a:chExt cx="668214" cy="668214"/>
          </a:xfrm>
        </p:grpSpPr>
        <p:sp>
          <p:nvSpPr>
            <p:cNvPr id="1605" name="正方形"/>
            <p:cNvSpPr/>
            <p:nvPr/>
          </p:nvSpPr>
          <p:spPr>
            <a:xfrm>
              <a:off x="0" y="0"/>
              <a:ext cx="668215" cy="668215"/>
            </a:xfrm>
            <a:prstGeom prst="rect">
              <a:avLst/>
            </a:prstGeom>
            <a:solidFill>
              <a:srgbClr val="00B0F0"/>
            </a:solidFill>
            <a:ln w="12700" cap="flat">
              <a:solidFill>
                <a:srgbClr val="BA8C00"/>
              </a:solidFill>
              <a:prstDash val="solid"/>
              <a:miter lim="800000"/>
            </a:ln>
            <a:effectLst/>
          </p:spPr>
          <p:txBody>
            <a:bodyPr wrap="square" lIns="45719" tIns="45719" rIns="45719" bIns="45719" numCol="1" anchor="ctr">
              <a:noAutofit/>
            </a:bodyPr>
            <a:lstStyle/>
            <a:p>
              <a:pPr algn="ctr">
                <a:defRPr sz="2800">
                  <a:solidFill>
                    <a:srgbClr val="FFFFFF"/>
                  </a:solidFill>
                  <a:latin typeface="微软雅黑"/>
                  <a:ea typeface="微软雅黑"/>
                  <a:cs typeface="微软雅黑"/>
                  <a:sym typeface="微软雅黑"/>
                </a:defRPr>
              </a:pPr>
              <a:endParaRPr/>
            </a:p>
          </p:txBody>
        </p:sp>
        <p:sp>
          <p:nvSpPr>
            <p:cNvPr id="1606" name="32"/>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solidFill>
                    <a:srgbClr val="FFFFFF"/>
                  </a:solidFill>
                  <a:latin typeface="微软雅黑"/>
                  <a:ea typeface="微软雅黑"/>
                  <a:cs typeface="微软雅黑"/>
                  <a:sym typeface="微软雅黑"/>
                </a:defRPr>
              </a:lvl1pPr>
            </a:lstStyle>
            <a:p>
              <a:r>
                <a:t>32</a:t>
              </a:r>
            </a:p>
          </p:txBody>
        </p:sp>
      </p:grpSp>
      <p:sp>
        <p:nvSpPr>
          <p:cNvPr id="1608" name="右箭头 1"/>
          <p:cNvSpPr/>
          <p:nvPr/>
        </p:nvSpPr>
        <p:spPr>
          <a:xfrm>
            <a:off x="4560277" y="3511212"/>
            <a:ext cx="1062991" cy="571501"/>
          </a:xfrm>
          <a:prstGeom prst="rightArrow">
            <a:avLst>
              <a:gd name="adj1" fmla="val 50000"/>
              <a:gd name="adj2" fmla="val 50000"/>
            </a:avLst>
          </a:pr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grpSp>
        <p:nvGrpSpPr>
          <p:cNvPr id="1611" name="矩形 48"/>
          <p:cNvGrpSpPr/>
          <p:nvPr/>
        </p:nvGrpSpPr>
        <p:grpSpPr>
          <a:xfrm>
            <a:off x="9057675" y="3034962"/>
            <a:ext cx="668216" cy="668216"/>
            <a:chOff x="0" y="0"/>
            <a:chExt cx="668214" cy="668214"/>
          </a:xfrm>
        </p:grpSpPr>
        <p:sp>
          <p:nvSpPr>
            <p:cNvPr id="1609" name="正方形"/>
            <p:cNvSpPr/>
            <p:nvPr/>
          </p:nvSpPr>
          <p:spPr>
            <a:xfrm>
              <a:off x="0" y="0"/>
              <a:ext cx="668215" cy="668215"/>
            </a:xfrm>
            <a:prstGeom prst="rect">
              <a:avLst/>
            </a:prstGeom>
            <a:solidFill>
              <a:srgbClr val="BDD7EE"/>
            </a:solidFill>
            <a:ln w="12700" cap="flat">
              <a:solidFill>
                <a:srgbClr val="BA8C00"/>
              </a:solidFill>
              <a:prstDash val="solid"/>
              <a:miter lim="800000"/>
            </a:ln>
            <a:effectLst/>
          </p:spPr>
          <p:txBody>
            <a:bodyPr wrap="square" lIns="45719" tIns="45719" rIns="45719" bIns="45719" numCol="1" anchor="ctr">
              <a:noAutofit/>
            </a:bodyPr>
            <a:lstStyle/>
            <a:p>
              <a:pPr algn="ctr">
                <a:defRPr sz="2800">
                  <a:latin typeface="微软雅黑"/>
                  <a:ea typeface="微软雅黑"/>
                  <a:cs typeface="微软雅黑"/>
                  <a:sym typeface="微软雅黑"/>
                </a:defRPr>
              </a:pPr>
              <a:endParaRPr/>
            </a:p>
          </p:txBody>
        </p:sp>
        <p:sp>
          <p:nvSpPr>
            <p:cNvPr id="1610" name="16"/>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latin typeface="微软雅黑"/>
                  <a:ea typeface="微软雅黑"/>
                  <a:cs typeface="微软雅黑"/>
                  <a:sym typeface="微软雅黑"/>
                </a:defRPr>
              </a:lvl1pPr>
            </a:lstStyle>
            <a:p>
              <a:r>
                <a:t>16</a:t>
              </a:r>
            </a:p>
          </p:txBody>
        </p:sp>
      </p:grpSp>
      <p:grpSp>
        <p:nvGrpSpPr>
          <p:cNvPr id="1614" name="矩形 52"/>
          <p:cNvGrpSpPr/>
          <p:nvPr/>
        </p:nvGrpSpPr>
        <p:grpSpPr>
          <a:xfrm>
            <a:off x="9831398" y="3034962"/>
            <a:ext cx="668216" cy="668216"/>
            <a:chOff x="0" y="0"/>
            <a:chExt cx="668214" cy="668214"/>
          </a:xfrm>
        </p:grpSpPr>
        <p:sp>
          <p:nvSpPr>
            <p:cNvPr id="1612" name="正方形"/>
            <p:cNvSpPr/>
            <p:nvPr/>
          </p:nvSpPr>
          <p:spPr>
            <a:xfrm>
              <a:off x="0" y="0"/>
              <a:ext cx="668215" cy="668215"/>
            </a:xfrm>
            <a:prstGeom prst="rect">
              <a:avLst/>
            </a:prstGeom>
            <a:solidFill>
              <a:srgbClr val="BDD7EE"/>
            </a:solidFill>
            <a:ln w="12700" cap="flat">
              <a:solidFill>
                <a:srgbClr val="BA8C00"/>
              </a:solidFill>
              <a:prstDash val="solid"/>
              <a:miter lim="800000"/>
            </a:ln>
            <a:effectLst/>
          </p:spPr>
          <p:txBody>
            <a:bodyPr wrap="square" lIns="45719" tIns="45719" rIns="45719" bIns="45719" numCol="1" anchor="ctr">
              <a:noAutofit/>
            </a:bodyPr>
            <a:lstStyle/>
            <a:p>
              <a:pPr algn="ctr">
                <a:defRPr sz="2800">
                  <a:latin typeface="微软雅黑"/>
                  <a:ea typeface="微软雅黑"/>
                  <a:cs typeface="微软雅黑"/>
                  <a:sym typeface="微软雅黑"/>
                </a:defRPr>
              </a:pPr>
              <a:endParaRPr/>
            </a:p>
          </p:txBody>
        </p:sp>
        <p:sp>
          <p:nvSpPr>
            <p:cNvPr id="1613" name="16"/>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latin typeface="微软雅黑"/>
                  <a:ea typeface="微软雅黑"/>
                  <a:cs typeface="微软雅黑"/>
                  <a:sym typeface="微软雅黑"/>
                </a:defRPr>
              </a:lvl1pPr>
            </a:lstStyle>
            <a:p>
              <a:r>
                <a:t>16</a:t>
              </a:r>
            </a:p>
          </p:txBody>
        </p:sp>
      </p:grpSp>
      <p:grpSp>
        <p:nvGrpSpPr>
          <p:cNvPr id="1617" name="矩形 53"/>
          <p:cNvGrpSpPr/>
          <p:nvPr/>
        </p:nvGrpSpPr>
        <p:grpSpPr>
          <a:xfrm>
            <a:off x="9057675" y="3796962"/>
            <a:ext cx="668216" cy="668216"/>
            <a:chOff x="0" y="0"/>
            <a:chExt cx="668214" cy="668214"/>
          </a:xfrm>
        </p:grpSpPr>
        <p:sp>
          <p:nvSpPr>
            <p:cNvPr id="1615" name="正方形"/>
            <p:cNvSpPr/>
            <p:nvPr/>
          </p:nvSpPr>
          <p:spPr>
            <a:xfrm>
              <a:off x="0" y="0"/>
              <a:ext cx="668215" cy="668215"/>
            </a:xfrm>
            <a:prstGeom prst="rect">
              <a:avLst/>
            </a:prstGeom>
            <a:solidFill>
              <a:srgbClr val="BDD7EE"/>
            </a:solidFill>
            <a:ln w="12700" cap="flat">
              <a:solidFill>
                <a:srgbClr val="BA8C00"/>
              </a:solidFill>
              <a:prstDash val="solid"/>
              <a:miter lim="800000"/>
            </a:ln>
            <a:effectLst/>
          </p:spPr>
          <p:txBody>
            <a:bodyPr wrap="square" lIns="45719" tIns="45719" rIns="45719" bIns="45719" numCol="1" anchor="ctr">
              <a:noAutofit/>
            </a:bodyPr>
            <a:lstStyle/>
            <a:p>
              <a:pPr algn="ctr">
                <a:defRPr sz="2800">
                  <a:latin typeface="微软雅黑"/>
                  <a:ea typeface="微软雅黑"/>
                  <a:cs typeface="微软雅黑"/>
                  <a:sym typeface="微软雅黑"/>
                </a:defRPr>
              </a:pPr>
              <a:endParaRPr/>
            </a:p>
          </p:txBody>
        </p:sp>
        <p:sp>
          <p:nvSpPr>
            <p:cNvPr id="1616" name="16"/>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latin typeface="微软雅黑"/>
                  <a:ea typeface="微软雅黑"/>
                  <a:cs typeface="微软雅黑"/>
                  <a:sym typeface="微软雅黑"/>
                </a:defRPr>
              </a:lvl1pPr>
            </a:lstStyle>
            <a:p>
              <a:r>
                <a:t>16</a:t>
              </a:r>
            </a:p>
          </p:txBody>
        </p:sp>
      </p:grpSp>
      <p:grpSp>
        <p:nvGrpSpPr>
          <p:cNvPr id="1620" name="矩形 54"/>
          <p:cNvGrpSpPr/>
          <p:nvPr/>
        </p:nvGrpSpPr>
        <p:grpSpPr>
          <a:xfrm>
            <a:off x="9831398" y="3796962"/>
            <a:ext cx="668216" cy="668216"/>
            <a:chOff x="0" y="0"/>
            <a:chExt cx="668214" cy="668214"/>
          </a:xfrm>
        </p:grpSpPr>
        <p:sp>
          <p:nvSpPr>
            <p:cNvPr id="1618" name="正方形"/>
            <p:cNvSpPr/>
            <p:nvPr/>
          </p:nvSpPr>
          <p:spPr>
            <a:xfrm>
              <a:off x="0" y="0"/>
              <a:ext cx="668215" cy="668215"/>
            </a:xfrm>
            <a:prstGeom prst="rect">
              <a:avLst/>
            </a:prstGeom>
            <a:solidFill>
              <a:srgbClr val="BDD7EE"/>
            </a:solidFill>
            <a:ln w="12700" cap="flat">
              <a:solidFill>
                <a:srgbClr val="BA8C00"/>
              </a:solidFill>
              <a:prstDash val="solid"/>
              <a:miter lim="800000"/>
            </a:ln>
            <a:effectLst/>
          </p:spPr>
          <p:txBody>
            <a:bodyPr wrap="square" lIns="45719" tIns="45719" rIns="45719" bIns="45719" numCol="1" anchor="ctr">
              <a:noAutofit/>
            </a:bodyPr>
            <a:lstStyle/>
            <a:p>
              <a:pPr algn="ctr">
                <a:defRPr sz="2800">
                  <a:latin typeface="微软雅黑"/>
                  <a:ea typeface="微软雅黑"/>
                  <a:cs typeface="微软雅黑"/>
                  <a:sym typeface="微软雅黑"/>
                </a:defRPr>
              </a:pPr>
              <a:endParaRPr/>
            </a:p>
          </p:txBody>
        </p:sp>
        <p:sp>
          <p:nvSpPr>
            <p:cNvPr id="1619" name="16"/>
            <p:cNvSpPr txBox="1"/>
            <p:nvPr/>
          </p:nvSpPr>
          <p:spPr>
            <a:xfrm>
              <a:off x="0" y="72487"/>
              <a:ext cx="668215" cy="523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800">
                  <a:latin typeface="微软雅黑"/>
                  <a:ea typeface="微软雅黑"/>
                  <a:cs typeface="微软雅黑"/>
                  <a:sym typeface="微软雅黑"/>
                </a:defRPr>
              </a:lvl1pPr>
            </a:lstStyle>
            <a:p>
              <a:r>
                <a:t>16</a:t>
              </a:r>
            </a:p>
          </p:txBody>
        </p:sp>
      </p:grpSp>
      <p:sp>
        <p:nvSpPr>
          <p:cNvPr id="1621" name="右箭头 55"/>
          <p:cNvSpPr/>
          <p:nvPr/>
        </p:nvSpPr>
        <p:spPr>
          <a:xfrm>
            <a:off x="7659712" y="3511212"/>
            <a:ext cx="1062991" cy="571501"/>
          </a:xfrm>
          <a:prstGeom prst="rightArrow">
            <a:avLst>
              <a:gd name="adj1" fmla="val 50000"/>
              <a:gd name="adj2" fmla="val 50000"/>
            </a:avLst>
          </a:pr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1622" name="文本框 56"/>
          <p:cNvSpPr txBox="1"/>
          <p:nvPr/>
        </p:nvSpPr>
        <p:spPr>
          <a:xfrm>
            <a:off x="1620649" y="552701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100%</a:t>
            </a:r>
          </a:p>
        </p:txBody>
      </p:sp>
      <p:sp>
        <p:nvSpPr>
          <p:cNvPr id="1623" name="文本框 57"/>
          <p:cNvSpPr txBox="1"/>
          <p:nvPr/>
        </p:nvSpPr>
        <p:spPr>
          <a:xfrm>
            <a:off x="5394719" y="5514175"/>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25%</a:t>
            </a:r>
          </a:p>
        </p:txBody>
      </p:sp>
      <p:sp>
        <p:nvSpPr>
          <p:cNvPr id="1624" name="文本框 58"/>
          <p:cNvSpPr txBox="1"/>
          <p:nvPr/>
        </p:nvSpPr>
        <p:spPr>
          <a:xfrm>
            <a:off x="8722701" y="5514175"/>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12.5%</a:t>
            </a:r>
          </a:p>
        </p:txBody>
      </p:sp>
      <p:sp>
        <p:nvSpPr>
          <p:cNvPr id="1625" name="文本框 34"/>
          <p:cNvSpPr txBox="1"/>
          <p:nvPr/>
        </p:nvSpPr>
        <p:spPr>
          <a:xfrm>
            <a:off x="4856803" y="1386296"/>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软解</a:t>
            </a:r>
          </a:p>
        </p:txBody>
      </p:sp>
      <p:sp>
        <p:nvSpPr>
          <p:cNvPr id="1626" name="文本框 35"/>
          <p:cNvSpPr txBox="1"/>
          <p:nvPr/>
        </p:nvSpPr>
        <p:spPr>
          <a:xfrm>
            <a:off x="3752031" y="3213386"/>
            <a:ext cx="2478392" cy="332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1600" b="1">
                <a:solidFill>
                  <a:srgbClr val="FFFFFF"/>
                </a:solidFill>
                <a:latin typeface="微软雅黑"/>
                <a:ea typeface="微软雅黑"/>
                <a:cs typeface="微软雅黑"/>
                <a:sym typeface="微软雅黑"/>
              </a:defRPr>
            </a:lvl1pPr>
          </a:lstStyle>
          <a:p>
            <a:r>
              <a:t>1/2W 1/2H</a:t>
            </a:r>
          </a:p>
        </p:txBody>
      </p:sp>
      <p:sp>
        <p:nvSpPr>
          <p:cNvPr id="1627" name="文本框 36"/>
          <p:cNvSpPr txBox="1"/>
          <p:nvPr/>
        </p:nvSpPr>
        <p:spPr>
          <a:xfrm>
            <a:off x="6863381" y="3213386"/>
            <a:ext cx="2478392" cy="332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1600" b="1">
                <a:solidFill>
                  <a:srgbClr val="FFFFFF"/>
                </a:solidFill>
                <a:latin typeface="微软雅黑"/>
                <a:ea typeface="微软雅黑"/>
                <a:cs typeface="微软雅黑"/>
                <a:sym typeface="微软雅黑"/>
              </a:defRPr>
            </a:lvl1pPr>
          </a:lstStyle>
          <a:p>
            <a:r>
              <a:t>RGBA4444</a:t>
            </a:r>
          </a:p>
        </p:txBody>
      </p:sp>
      <p:sp>
        <p:nvSpPr>
          <p:cNvPr id="1628" name="矩形 3"/>
          <p:cNvSpPr txBox="1"/>
          <p:nvPr/>
        </p:nvSpPr>
        <p:spPr>
          <a:xfrm>
            <a:off x="6016626" y="6131702"/>
            <a:ext cx="1107838"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b="1">
                <a:solidFill>
                  <a:srgbClr val="FFFFFF"/>
                </a:solidFill>
                <a:latin typeface="微软雅黑"/>
                <a:ea typeface="微软雅黑"/>
                <a:cs typeface="微软雅黑"/>
                <a:sym typeface="微软雅黑"/>
              </a:defRPr>
            </a:lvl1pPr>
          </a:lstStyle>
          <a:p>
            <a:r>
              <a:t>ASTC4x4</a:t>
            </a:r>
          </a:p>
        </p:txBody>
      </p:sp>
      <p:sp>
        <p:nvSpPr>
          <p:cNvPr id="1629" name="矩形 38"/>
          <p:cNvSpPr txBox="1"/>
          <p:nvPr/>
        </p:nvSpPr>
        <p:spPr>
          <a:xfrm>
            <a:off x="9341771" y="5998035"/>
            <a:ext cx="1107838"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b="1">
                <a:solidFill>
                  <a:srgbClr val="FFFFFF"/>
                </a:solidFill>
                <a:latin typeface="微软雅黑"/>
                <a:ea typeface="微软雅黑"/>
                <a:cs typeface="微软雅黑"/>
                <a:sym typeface="微软雅黑"/>
              </a:defRPr>
            </a:lvl1pPr>
          </a:lstStyle>
          <a:p>
            <a:r>
              <a:t>ASTC5x5</a:t>
            </a:r>
          </a:p>
        </p:txBody>
      </p:sp>
      <p:sp>
        <p:nvSpPr>
          <p:cNvPr id="1630" name="矩形 39"/>
          <p:cNvSpPr txBox="1"/>
          <p:nvPr/>
        </p:nvSpPr>
        <p:spPr>
          <a:xfrm>
            <a:off x="9341770" y="6376823"/>
            <a:ext cx="1107838" cy="370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b="1">
                <a:solidFill>
                  <a:srgbClr val="FFFFFF"/>
                </a:solidFill>
                <a:latin typeface="微软雅黑"/>
                <a:ea typeface="微软雅黑"/>
                <a:cs typeface="微软雅黑"/>
                <a:sym typeface="微软雅黑"/>
              </a:defRPr>
            </a:lvl1pPr>
          </a:lstStyle>
          <a:p>
            <a:r>
              <a:t>ASTC6x6</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4" name="图片 1" descr="图片 1"/>
          <p:cNvPicPr>
            <a:picLocks noChangeAspect="1"/>
          </p:cNvPicPr>
          <p:nvPr/>
        </p:nvPicPr>
        <p:blipFill>
          <a:blip r:embed="rId2"/>
          <a:stretch>
            <a:fillRect/>
          </a:stretch>
        </p:blipFill>
        <p:spPr>
          <a:xfrm>
            <a:off x="1818815" y="224065"/>
            <a:ext cx="4380953" cy="5952381"/>
          </a:xfrm>
          <a:prstGeom prst="rect">
            <a:avLst/>
          </a:prstGeom>
          <a:ln w="12700">
            <a:miter lim="400000"/>
          </a:ln>
        </p:spPr>
      </p:pic>
      <p:pic>
        <p:nvPicPr>
          <p:cNvPr id="1635" name="图片 3" descr="图片 3"/>
          <p:cNvPicPr>
            <a:picLocks noChangeAspect="1"/>
          </p:cNvPicPr>
          <p:nvPr/>
        </p:nvPicPr>
        <p:blipFill>
          <a:blip r:embed="rId3"/>
          <a:stretch>
            <a:fillRect/>
          </a:stretch>
        </p:blipFill>
        <p:spPr>
          <a:xfrm>
            <a:off x="6176321" y="247511"/>
            <a:ext cx="4433063" cy="5976216"/>
          </a:xfrm>
          <a:prstGeom prst="rect">
            <a:avLst/>
          </a:prstGeom>
          <a:ln w="12700">
            <a:miter lim="400000"/>
          </a:ln>
        </p:spPr>
      </p:pic>
      <p:sp>
        <p:nvSpPr>
          <p:cNvPr id="1636" name="文本框 48"/>
          <p:cNvSpPr txBox="1"/>
          <p:nvPr/>
        </p:nvSpPr>
        <p:spPr>
          <a:xfrm>
            <a:off x="2723205" y="6251702"/>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ASTC4x4 25%</a:t>
            </a:r>
          </a:p>
        </p:txBody>
      </p:sp>
      <p:sp>
        <p:nvSpPr>
          <p:cNvPr id="1637" name="文本框 52"/>
          <p:cNvSpPr txBox="1"/>
          <p:nvPr/>
        </p:nvSpPr>
        <p:spPr>
          <a:xfrm>
            <a:off x="6111173" y="6284490"/>
            <a:ext cx="447476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RGBA8888 W0.5 H0.5  25% </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1" name="图片 2" descr="图片 2"/>
          <p:cNvPicPr>
            <a:picLocks noChangeAspect="1"/>
          </p:cNvPicPr>
          <p:nvPr/>
        </p:nvPicPr>
        <p:blipFill>
          <a:blip r:embed="rId2"/>
          <a:stretch>
            <a:fillRect/>
          </a:stretch>
        </p:blipFill>
        <p:spPr>
          <a:xfrm>
            <a:off x="6215696" y="200619"/>
            <a:ext cx="4285715" cy="6038096"/>
          </a:xfrm>
          <a:prstGeom prst="rect">
            <a:avLst/>
          </a:prstGeom>
          <a:ln w="12700">
            <a:miter lim="400000"/>
          </a:ln>
        </p:spPr>
      </p:pic>
      <p:sp>
        <p:nvSpPr>
          <p:cNvPr id="1642" name="文本框 7"/>
          <p:cNvSpPr txBox="1"/>
          <p:nvPr/>
        </p:nvSpPr>
        <p:spPr>
          <a:xfrm>
            <a:off x="2723205" y="6251702"/>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ASTC6x6 11% </a:t>
            </a:r>
          </a:p>
        </p:txBody>
      </p:sp>
      <p:sp>
        <p:nvSpPr>
          <p:cNvPr id="1643" name="文本框 8"/>
          <p:cNvSpPr txBox="1"/>
          <p:nvPr/>
        </p:nvSpPr>
        <p:spPr>
          <a:xfrm>
            <a:off x="5904293" y="6284490"/>
            <a:ext cx="488507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RGBA4444 W0.5 H0.5  12.5% </a:t>
            </a:r>
          </a:p>
        </p:txBody>
      </p:sp>
      <p:pic>
        <p:nvPicPr>
          <p:cNvPr id="1644" name="图片 9" descr="图片 9"/>
          <p:cNvPicPr>
            <a:picLocks noChangeAspect="1"/>
          </p:cNvPicPr>
          <p:nvPr/>
        </p:nvPicPr>
        <p:blipFill>
          <a:blip r:embed="rId3"/>
          <a:stretch>
            <a:fillRect/>
          </a:stretch>
        </p:blipFill>
        <p:spPr>
          <a:xfrm>
            <a:off x="1851592" y="224065"/>
            <a:ext cx="4352382" cy="5961906"/>
          </a:xfrm>
          <a:prstGeom prst="rect">
            <a:avLst/>
          </a:prstGeom>
          <a:ln w="12700">
            <a:miter lim="400000"/>
          </a:ln>
        </p:spPr>
      </p:pic>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 name="图片 2" descr="图片 2"/>
          <p:cNvPicPr>
            <a:picLocks noChangeAspect="1"/>
          </p:cNvPicPr>
          <p:nvPr/>
        </p:nvPicPr>
        <p:blipFill>
          <a:blip r:embed="rId2"/>
          <a:stretch>
            <a:fillRect/>
          </a:stretch>
        </p:blipFill>
        <p:spPr>
          <a:xfrm>
            <a:off x="6203974" y="212342"/>
            <a:ext cx="4285715" cy="6038096"/>
          </a:xfrm>
          <a:prstGeom prst="rect">
            <a:avLst/>
          </a:prstGeom>
          <a:ln w="12700">
            <a:miter lim="400000"/>
          </a:ln>
        </p:spPr>
      </p:pic>
      <p:pic>
        <p:nvPicPr>
          <p:cNvPr id="1649" name="图片 5" descr="图片 5"/>
          <p:cNvPicPr>
            <a:picLocks noChangeAspect="1"/>
          </p:cNvPicPr>
          <p:nvPr/>
        </p:nvPicPr>
        <p:blipFill>
          <a:blip r:embed="rId3"/>
          <a:stretch>
            <a:fillRect/>
          </a:stretch>
        </p:blipFill>
        <p:spPr>
          <a:xfrm>
            <a:off x="1770912" y="212342"/>
            <a:ext cx="4433063" cy="5976216"/>
          </a:xfrm>
          <a:prstGeom prst="rect">
            <a:avLst/>
          </a:prstGeom>
          <a:ln w="12700">
            <a:miter lim="400000"/>
          </a:ln>
        </p:spPr>
      </p:pic>
      <p:sp>
        <p:nvSpPr>
          <p:cNvPr id="1650" name="文本框 6"/>
          <p:cNvSpPr txBox="1"/>
          <p:nvPr/>
        </p:nvSpPr>
        <p:spPr>
          <a:xfrm>
            <a:off x="1729209" y="6368436"/>
            <a:ext cx="447476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RGBA8888 W0.5 H0.5  25% </a:t>
            </a:r>
          </a:p>
        </p:txBody>
      </p:sp>
      <p:sp>
        <p:nvSpPr>
          <p:cNvPr id="1651" name="文本框 7"/>
          <p:cNvSpPr txBox="1"/>
          <p:nvPr/>
        </p:nvSpPr>
        <p:spPr>
          <a:xfrm>
            <a:off x="5904293" y="6368436"/>
            <a:ext cx="488507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RGBA4444 W0.5 H0.5  12.5% </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5" name="图片 2" descr="图片 2"/>
          <p:cNvPicPr>
            <a:picLocks noChangeAspect="1"/>
          </p:cNvPicPr>
          <p:nvPr/>
        </p:nvPicPr>
        <p:blipFill>
          <a:blip r:embed="rId2"/>
          <a:stretch>
            <a:fillRect/>
          </a:stretch>
        </p:blipFill>
        <p:spPr>
          <a:xfrm>
            <a:off x="6242710" y="1865296"/>
            <a:ext cx="2142858" cy="3019049"/>
          </a:xfrm>
          <a:prstGeom prst="rect">
            <a:avLst/>
          </a:prstGeom>
          <a:ln w="12700">
            <a:miter lim="400000"/>
          </a:ln>
        </p:spPr>
      </p:pic>
      <p:pic>
        <p:nvPicPr>
          <p:cNvPr id="1656" name="图片 5" descr="图片 5"/>
          <p:cNvPicPr>
            <a:picLocks noChangeAspect="1"/>
          </p:cNvPicPr>
          <p:nvPr/>
        </p:nvPicPr>
        <p:blipFill>
          <a:blip r:embed="rId3"/>
          <a:stretch>
            <a:fillRect/>
          </a:stretch>
        </p:blipFill>
        <p:spPr>
          <a:xfrm>
            <a:off x="3985567" y="1865296"/>
            <a:ext cx="2257144" cy="3042858"/>
          </a:xfrm>
          <a:prstGeom prst="rect">
            <a:avLst/>
          </a:prstGeom>
          <a:ln w="12700">
            <a:miter lim="400000"/>
          </a:ln>
        </p:spPr>
      </p:pic>
      <p:sp>
        <p:nvSpPr>
          <p:cNvPr id="1657" name="文本框 6"/>
          <p:cNvSpPr txBox="1"/>
          <p:nvPr/>
        </p:nvSpPr>
        <p:spPr>
          <a:xfrm>
            <a:off x="2839372" y="5479558"/>
            <a:ext cx="447476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RGBA8888 W0.5 H0.5  25% </a:t>
            </a:r>
          </a:p>
        </p:txBody>
      </p:sp>
      <p:sp>
        <p:nvSpPr>
          <p:cNvPr id="1658" name="文本框 7"/>
          <p:cNvSpPr txBox="1"/>
          <p:nvPr/>
        </p:nvSpPr>
        <p:spPr>
          <a:xfrm>
            <a:off x="4871599" y="5936355"/>
            <a:ext cx="4885075"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RGBA4444 W0.5 H0.5  12.5% </a:t>
            </a:r>
          </a:p>
        </p:txBody>
      </p:sp>
      <p:pic>
        <p:nvPicPr>
          <p:cNvPr id="1659" name="图片 8" descr="图片 8"/>
          <p:cNvPicPr>
            <a:picLocks noChangeAspect="1"/>
          </p:cNvPicPr>
          <p:nvPr/>
        </p:nvPicPr>
        <p:blipFill>
          <a:blip r:embed="rId4"/>
          <a:stretch>
            <a:fillRect/>
          </a:stretch>
        </p:blipFill>
        <p:spPr>
          <a:xfrm>
            <a:off x="1795091" y="1870057"/>
            <a:ext cx="2190476" cy="2976192"/>
          </a:xfrm>
          <a:prstGeom prst="rect">
            <a:avLst/>
          </a:prstGeom>
          <a:ln w="12700">
            <a:miter lim="400000"/>
          </a:ln>
        </p:spPr>
      </p:pic>
      <p:pic>
        <p:nvPicPr>
          <p:cNvPr id="1660" name="图片 9" descr="图片 9"/>
          <p:cNvPicPr>
            <a:picLocks noChangeAspect="1"/>
          </p:cNvPicPr>
          <p:nvPr/>
        </p:nvPicPr>
        <p:blipFill>
          <a:blip r:embed="rId5"/>
          <a:stretch>
            <a:fillRect/>
          </a:stretch>
        </p:blipFill>
        <p:spPr>
          <a:xfrm>
            <a:off x="8385567" y="1867675"/>
            <a:ext cx="2176192" cy="2980954"/>
          </a:xfrm>
          <a:prstGeom prst="rect">
            <a:avLst/>
          </a:prstGeom>
          <a:ln w="12700">
            <a:miter lim="400000"/>
          </a:ln>
        </p:spPr>
      </p:pic>
      <p:sp>
        <p:nvSpPr>
          <p:cNvPr id="1661" name="文本框 10"/>
          <p:cNvSpPr txBox="1"/>
          <p:nvPr/>
        </p:nvSpPr>
        <p:spPr>
          <a:xfrm>
            <a:off x="1520644" y="4962849"/>
            <a:ext cx="2739369"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ASTC4x4  25%</a:t>
            </a:r>
          </a:p>
        </p:txBody>
      </p:sp>
      <p:sp>
        <p:nvSpPr>
          <p:cNvPr id="1662" name="文本框 11"/>
          <p:cNvSpPr txBox="1"/>
          <p:nvPr/>
        </p:nvSpPr>
        <p:spPr>
          <a:xfrm>
            <a:off x="8288390" y="4992496"/>
            <a:ext cx="2739369" cy="396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000" b="1">
                <a:solidFill>
                  <a:srgbClr val="FFFFFF"/>
                </a:solidFill>
                <a:latin typeface="微软雅黑"/>
                <a:ea typeface="微软雅黑"/>
                <a:cs typeface="微软雅黑"/>
                <a:sym typeface="微软雅黑"/>
              </a:defRPr>
            </a:lvl1pPr>
          </a:lstStyle>
          <a:p>
            <a:r>
              <a:t>ASTC6x6  11%</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27"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29" name="矩形 1"/>
          <p:cNvSpPr txBox="1"/>
          <p:nvPr/>
        </p:nvSpPr>
        <p:spPr>
          <a:xfrm>
            <a:off x="5198112" y="1568751"/>
            <a:ext cx="217091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PVRTC4</a:t>
            </a:r>
          </a:p>
        </p:txBody>
      </p:sp>
      <p:sp>
        <p:nvSpPr>
          <p:cNvPr id="930" name="矩形 7"/>
          <p:cNvSpPr txBox="1"/>
          <p:nvPr/>
        </p:nvSpPr>
        <p:spPr>
          <a:xfrm>
            <a:off x="2454911" y="2576934"/>
            <a:ext cx="3641089"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PVRTCI 4bpp RGBA</a:t>
            </a:r>
          </a:p>
        </p:txBody>
      </p:sp>
      <p:sp>
        <p:nvSpPr>
          <p:cNvPr id="931" name="矩形 8"/>
          <p:cNvSpPr txBox="1"/>
          <p:nvPr/>
        </p:nvSpPr>
        <p:spPr>
          <a:xfrm>
            <a:off x="6827618" y="2576934"/>
            <a:ext cx="364108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PVRTCI 4bpp RGB</a:t>
            </a:r>
          </a:p>
        </p:txBody>
      </p:sp>
      <p:sp>
        <p:nvSpPr>
          <p:cNvPr id="932" name="矩形 9"/>
          <p:cNvSpPr txBox="1"/>
          <p:nvPr/>
        </p:nvSpPr>
        <p:spPr>
          <a:xfrm>
            <a:off x="3156150" y="4194719"/>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8   </a:t>
            </a:r>
            <a:r>
              <a:rPr>
                <a:solidFill>
                  <a:srgbClr val="00CC00"/>
                </a:solidFill>
              </a:rPr>
              <a:t>8  </a:t>
            </a:r>
            <a:r>
              <a:rPr>
                <a:solidFill>
                  <a:srgbClr val="00B0F0"/>
                </a:solidFill>
              </a:rPr>
              <a:t>7  </a:t>
            </a:r>
            <a:r>
              <a:rPr>
                <a:solidFill>
                  <a:srgbClr val="FFFFFF"/>
                </a:solidFill>
              </a:rPr>
              <a:t>6</a:t>
            </a:r>
          </a:p>
        </p:txBody>
      </p:sp>
      <p:sp>
        <p:nvSpPr>
          <p:cNvPr id="933" name="矩形 11"/>
          <p:cNvSpPr txBox="1"/>
          <p:nvPr/>
        </p:nvSpPr>
        <p:spPr>
          <a:xfrm>
            <a:off x="7627181" y="4213207"/>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0</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5"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解决方案3.0</a:t>
            </a:r>
          </a:p>
        </p:txBody>
      </p:sp>
      <p:sp>
        <p:nvSpPr>
          <p:cNvPr id="1666"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668" name="文本框 10"/>
          <p:cNvSpPr txBox="1"/>
          <p:nvPr/>
        </p:nvSpPr>
        <p:spPr>
          <a:xfrm>
            <a:off x="3519806" y="136869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iOS</a:t>
            </a:r>
          </a:p>
        </p:txBody>
      </p:sp>
      <p:sp>
        <p:nvSpPr>
          <p:cNvPr id="1669" name="文本框 13"/>
          <p:cNvSpPr txBox="1"/>
          <p:nvPr/>
        </p:nvSpPr>
        <p:spPr>
          <a:xfrm>
            <a:off x="8065268" y="138532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android</a:t>
            </a:r>
          </a:p>
        </p:txBody>
      </p:sp>
      <p:sp>
        <p:nvSpPr>
          <p:cNvPr id="1670" name="文本框 14"/>
          <p:cNvSpPr txBox="1"/>
          <p:nvPr/>
        </p:nvSpPr>
        <p:spPr>
          <a:xfrm>
            <a:off x="776608" y="2105998"/>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1671" name="文本框 17"/>
          <p:cNvSpPr txBox="1"/>
          <p:nvPr/>
        </p:nvSpPr>
        <p:spPr>
          <a:xfrm>
            <a:off x="776610" y="3729420"/>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a:t>
            </a:r>
          </a:p>
        </p:txBody>
      </p:sp>
      <p:sp>
        <p:nvSpPr>
          <p:cNvPr id="1672" name="文本框 19"/>
          <p:cNvSpPr txBox="1"/>
          <p:nvPr/>
        </p:nvSpPr>
        <p:spPr>
          <a:xfrm>
            <a:off x="4179184" y="2058683"/>
            <a:ext cx="4683462" cy="204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ASTC4x4</a:t>
            </a:r>
          </a:p>
          <a:p>
            <a:pPr>
              <a:defRPr b="1">
                <a:solidFill>
                  <a:srgbClr val="FFFFFF"/>
                </a:solidFill>
                <a:latin typeface="微软雅黑"/>
                <a:ea typeface="微软雅黑"/>
                <a:cs typeface="微软雅黑"/>
                <a:sym typeface="微软雅黑"/>
              </a:defRPr>
            </a:pPr>
            <a:r>
              <a:t>ASTC5x5</a:t>
            </a:r>
          </a:p>
          <a:p>
            <a:pPr>
              <a:defRPr b="1">
                <a:solidFill>
                  <a:srgbClr val="00B0F0"/>
                </a:solidFill>
                <a:latin typeface="微软雅黑"/>
                <a:ea typeface="微软雅黑"/>
                <a:cs typeface="微软雅黑"/>
                <a:sym typeface="微软雅黑"/>
              </a:defRPr>
            </a:pPr>
            <a:r>
              <a:t>ASTC6x6</a:t>
            </a:r>
          </a:p>
          <a:p>
            <a:pPr>
              <a:defRPr b="1">
                <a:solidFill>
                  <a:srgbClr val="FFFFFF"/>
                </a:solidFill>
                <a:latin typeface="微软雅黑"/>
                <a:ea typeface="微软雅黑"/>
                <a:cs typeface="微软雅黑"/>
                <a:sym typeface="微软雅黑"/>
              </a:defRPr>
            </a:pPr>
            <a:r>
              <a:t>ASTC8x5</a:t>
            </a:r>
            <a:endParaRPr>
              <a:solidFill>
                <a:srgbClr val="00B0F0"/>
              </a:solidFill>
            </a:endParaRPr>
          </a:p>
          <a:p>
            <a:pPr>
              <a:defRPr b="1">
                <a:solidFill>
                  <a:srgbClr val="00B0F0"/>
                </a:solidFill>
                <a:latin typeface="微软雅黑"/>
                <a:ea typeface="微软雅黑"/>
                <a:cs typeface="微软雅黑"/>
                <a:sym typeface="微软雅黑"/>
              </a:defRPr>
            </a:pPr>
            <a:endParaRPr>
              <a:solidFill>
                <a:srgbClr val="00B0F0"/>
              </a:solidFill>
            </a:endParaRPr>
          </a:p>
          <a:p>
            <a:pPr>
              <a:defRPr b="1">
                <a:solidFill>
                  <a:srgbClr val="00B0F0"/>
                </a:solidFill>
                <a:latin typeface="微软雅黑"/>
                <a:ea typeface="微软雅黑"/>
                <a:cs typeface="微软雅黑"/>
                <a:sym typeface="微软雅黑"/>
              </a:defRPr>
            </a:pPr>
            <a:endParaRPr>
              <a:solidFill>
                <a:srgbClr val="00B0F0"/>
              </a:solidFill>
            </a:endParaRPr>
          </a:p>
        </p:txBody>
      </p:sp>
      <p:sp>
        <p:nvSpPr>
          <p:cNvPr id="1673" name="文本框 24"/>
          <p:cNvSpPr txBox="1"/>
          <p:nvPr/>
        </p:nvSpPr>
        <p:spPr>
          <a:xfrm>
            <a:off x="4179184" y="3813009"/>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ASTC4x4</a:t>
            </a:r>
          </a:p>
          <a:p>
            <a:pPr>
              <a:defRPr b="1">
                <a:solidFill>
                  <a:srgbClr val="FFFFFF"/>
                </a:solidFill>
                <a:latin typeface="微软雅黑"/>
                <a:ea typeface="微软雅黑"/>
                <a:cs typeface="微软雅黑"/>
                <a:sym typeface="微软雅黑"/>
              </a:defRPr>
            </a:pPr>
            <a:r>
              <a:t>ASTC5x5</a:t>
            </a:r>
          </a:p>
          <a:p>
            <a:pPr>
              <a:defRPr b="1">
                <a:solidFill>
                  <a:srgbClr val="FFFFFF"/>
                </a:solidFill>
                <a:latin typeface="微软雅黑"/>
                <a:ea typeface="微软雅黑"/>
                <a:cs typeface="微软雅黑"/>
                <a:sym typeface="微软雅黑"/>
              </a:defRPr>
            </a:pPr>
            <a:r>
              <a:t>ASTC6x6</a:t>
            </a:r>
            <a:endParaRPr>
              <a:solidFill>
                <a:srgbClr val="00B0F0"/>
              </a:solidFill>
            </a:endParaRPr>
          </a:p>
          <a:p>
            <a:pPr>
              <a:defRPr b="1">
                <a:solidFill>
                  <a:srgbClr val="00B0F0"/>
                </a:solidFill>
                <a:latin typeface="微软雅黑"/>
                <a:ea typeface="微软雅黑"/>
                <a:cs typeface="微软雅黑"/>
                <a:sym typeface="微软雅黑"/>
              </a:defRPr>
            </a:pPr>
            <a:r>
              <a:t>ASTC8x5</a:t>
            </a:r>
          </a:p>
        </p:txBody>
      </p:sp>
      <p:sp>
        <p:nvSpPr>
          <p:cNvPr id="1674" name="文本框 25"/>
          <p:cNvSpPr txBox="1"/>
          <p:nvPr/>
        </p:nvSpPr>
        <p:spPr>
          <a:xfrm>
            <a:off x="7567152" y="1975093"/>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FFFFFF"/>
                </a:solidFill>
                <a:latin typeface="微软雅黑"/>
                <a:ea typeface="微软雅黑"/>
                <a:cs typeface="微软雅黑"/>
                <a:sym typeface="微软雅黑"/>
              </a:defRPr>
            </a:pPr>
            <a:r>
              <a:t>ETC2_RGBA</a:t>
            </a:r>
          </a:p>
        </p:txBody>
      </p:sp>
      <p:sp>
        <p:nvSpPr>
          <p:cNvPr id="1675" name="文本框 26"/>
          <p:cNvSpPr txBox="1"/>
          <p:nvPr/>
        </p:nvSpPr>
        <p:spPr>
          <a:xfrm>
            <a:off x="7567152" y="3797946"/>
            <a:ext cx="4284877" cy="120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FFFFFF"/>
                </a:solidFill>
                <a:latin typeface="微软雅黑"/>
                <a:ea typeface="微软雅黑"/>
                <a:cs typeface="微软雅黑"/>
                <a:sym typeface="微软雅黑"/>
              </a:defRPr>
            </a:pPr>
            <a:r>
              <a:t>ETC2_RGB</a:t>
            </a:r>
          </a:p>
        </p:txBody>
      </p:sp>
      <p:graphicFrame>
        <p:nvGraphicFramePr>
          <p:cNvPr id="1676" name="表格 38"/>
          <p:cNvGraphicFramePr/>
          <p:nvPr/>
        </p:nvGraphicFramePr>
        <p:xfrm>
          <a:off x="2015804" y="5165454"/>
          <a:ext cx="8683605" cy="1456265"/>
        </p:xfrm>
        <a:graphic>
          <a:graphicData uri="http://schemas.openxmlformats.org/drawingml/2006/table">
            <a:tbl>
              <a:tblPr firstRow="1" bandRow="1">
                <a:tableStyleId>{4C3C2611-4C71-4FC5-86AE-919BDF0F9419}</a:tableStyleId>
              </a:tblPr>
              <a:tblGrid>
                <a:gridCol w="939149">
                  <a:extLst>
                    <a:ext uri="{9D8B030D-6E8A-4147-A177-3AD203B41FA5}">
                      <a16:colId xmlns:a16="http://schemas.microsoft.com/office/drawing/2014/main" val="20000"/>
                    </a:ext>
                  </a:extLst>
                </a:gridCol>
                <a:gridCol w="968057">
                  <a:extLst>
                    <a:ext uri="{9D8B030D-6E8A-4147-A177-3AD203B41FA5}">
                      <a16:colId xmlns:a16="http://schemas.microsoft.com/office/drawing/2014/main" val="20001"/>
                    </a:ext>
                  </a:extLst>
                </a:gridCol>
                <a:gridCol w="968057">
                  <a:extLst>
                    <a:ext uri="{9D8B030D-6E8A-4147-A177-3AD203B41FA5}">
                      <a16:colId xmlns:a16="http://schemas.microsoft.com/office/drawing/2014/main" val="20002"/>
                    </a:ext>
                  </a:extLst>
                </a:gridCol>
                <a:gridCol w="968057">
                  <a:extLst>
                    <a:ext uri="{9D8B030D-6E8A-4147-A177-3AD203B41FA5}">
                      <a16:colId xmlns:a16="http://schemas.microsoft.com/office/drawing/2014/main" val="20003"/>
                    </a:ext>
                  </a:extLst>
                </a:gridCol>
                <a:gridCol w="968057">
                  <a:extLst>
                    <a:ext uri="{9D8B030D-6E8A-4147-A177-3AD203B41FA5}">
                      <a16:colId xmlns:a16="http://schemas.microsoft.com/office/drawing/2014/main" val="20004"/>
                    </a:ext>
                  </a:extLst>
                </a:gridCol>
                <a:gridCol w="968057">
                  <a:extLst>
                    <a:ext uri="{9D8B030D-6E8A-4147-A177-3AD203B41FA5}">
                      <a16:colId xmlns:a16="http://schemas.microsoft.com/office/drawing/2014/main" val="20005"/>
                    </a:ext>
                  </a:extLst>
                </a:gridCol>
                <a:gridCol w="968057">
                  <a:extLst>
                    <a:ext uri="{9D8B030D-6E8A-4147-A177-3AD203B41FA5}">
                      <a16:colId xmlns:a16="http://schemas.microsoft.com/office/drawing/2014/main" val="20006"/>
                    </a:ext>
                  </a:extLst>
                </a:gridCol>
                <a:gridCol w="968057">
                  <a:extLst>
                    <a:ext uri="{9D8B030D-6E8A-4147-A177-3AD203B41FA5}">
                      <a16:colId xmlns:a16="http://schemas.microsoft.com/office/drawing/2014/main" val="20007"/>
                    </a:ext>
                  </a:extLst>
                </a:gridCol>
                <a:gridCol w="968057">
                  <a:extLst>
                    <a:ext uri="{9D8B030D-6E8A-4147-A177-3AD203B41FA5}">
                      <a16:colId xmlns:a16="http://schemas.microsoft.com/office/drawing/2014/main" val="20008"/>
                    </a:ext>
                  </a:extLst>
                </a:gridCol>
              </a:tblGrid>
              <a:tr h="291253">
                <a:tc>
                  <a:txBody>
                    <a:bodyPr/>
                    <a:lstStyle/>
                    <a:p>
                      <a:pPr algn="ctr">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PNG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JPG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PVR8888</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PVR4444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PVRTC4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ETC1</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ETC2</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ASTC</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chemeClr val="accent4"/>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7.5</a:t>
                      </a:r>
                    </a:p>
                  </a:txBody>
                  <a:tcPr marL="36407" marR="36407" marT="36407" marB="36407" horzOverflow="overflow">
                    <a:noFill/>
                  </a:tcPr>
                </a:tc>
                <a:tc>
                  <a:txBody>
                    <a:bodyPr/>
                    <a:lstStyle/>
                    <a:p>
                      <a:pPr algn="ctr">
                        <a:defRPr sz="1800"/>
                      </a:pPr>
                      <a:r>
                        <a:rPr sz="1400" b="1">
                          <a:solidFill>
                            <a:schemeClr val="accent4"/>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1"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解决方案3.5</a:t>
            </a:r>
          </a:p>
        </p:txBody>
      </p:sp>
      <p:sp>
        <p:nvSpPr>
          <p:cNvPr id="1682"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1684" name="文本框 10"/>
          <p:cNvSpPr txBox="1"/>
          <p:nvPr/>
        </p:nvSpPr>
        <p:spPr>
          <a:xfrm>
            <a:off x="4959460" y="136869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iOS &amp; android</a:t>
            </a:r>
          </a:p>
        </p:txBody>
      </p:sp>
      <p:sp>
        <p:nvSpPr>
          <p:cNvPr id="1685" name="文本框 14"/>
          <p:cNvSpPr txBox="1"/>
          <p:nvPr/>
        </p:nvSpPr>
        <p:spPr>
          <a:xfrm>
            <a:off x="776608" y="2105998"/>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1686" name="文本框 17"/>
          <p:cNvSpPr txBox="1"/>
          <p:nvPr/>
        </p:nvSpPr>
        <p:spPr>
          <a:xfrm>
            <a:off x="776610" y="3729420"/>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a:t>
            </a:r>
          </a:p>
        </p:txBody>
      </p:sp>
      <p:sp>
        <p:nvSpPr>
          <p:cNvPr id="1687" name="文本框 19"/>
          <p:cNvSpPr txBox="1"/>
          <p:nvPr/>
        </p:nvSpPr>
        <p:spPr>
          <a:xfrm>
            <a:off x="5295412" y="2014897"/>
            <a:ext cx="4683462" cy="204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ASTC4x4   25%     </a:t>
            </a:r>
          </a:p>
          <a:p>
            <a:pPr>
              <a:defRPr b="1">
                <a:solidFill>
                  <a:srgbClr val="FFFFFF"/>
                </a:solidFill>
                <a:latin typeface="微软雅黑"/>
                <a:ea typeface="微软雅黑"/>
                <a:cs typeface="微软雅黑"/>
                <a:sym typeface="微软雅黑"/>
              </a:defRPr>
            </a:pPr>
            <a:r>
              <a:t>ASTC5x5   16%</a:t>
            </a:r>
          </a:p>
          <a:p>
            <a:pPr>
              <a:defRPr b="1">
                <a:solidFill>
                  <a:srgbClr val="00B0F0"/>
                </a:solidFill>
                <a:latin typeface="微软雅黑"/>
                <a:ea typeface="微软雅黑"/>
                <a:cs typeface="微软雅黑"/>
                <a:sym typeface="微软雅黑"/>
              </a:defRPr>
            </a:pPr>
            <a:r>
              <a:t>ASTC6x6   </a:t>
            </a:r>
            <a:r>
              <a:rPr>
                <a:solidFill>
                  <a:srgbClr val="FFFFFF"/>
                </a:solidFill>
              </a:rPr>
              <a:t>11%</a:t>
            </a:r>
          </a:p>
          <a:p>
            <a:pPr>
              <a:defRPr b="1">
                <a:solidFill>
                  <a:srgbClr val="00B0F0"/>
                </a:solidFill>
                <a:latin typeface="微软雅黑"/>
                <a:ea typeface="微软雅黑"/>
                <a:cs typeface="微软雅黑"/>
                <a:sym typeface="微软雅黑"/>
              </a:defRPr>
            </a:pPr>
            <a:r>
              <a:rPr>
                <a:solidFill>
                  <a:srgbClr val="FFFFFF"/>
                </a:solidFill>
              </a:rPr>
              <a:t>ASTC8x5</a:t>
            </a:r>
            <a:r>
              <a:t>   </a:t>
            </a:r>
            <a:r>
              <a:rPr>
                <a:solidFill>
                  <a:srgbClr val="FFFFFF"/>
                </a:solidFill>
              </a:rPr>
              <a:t>10%</a:t>
            </a:r>
          </a:p>
          <a:p>
            <a:pPr>
              <a:defRPr b="1">
                <a:solidFill>
                  <a:srgbClr val="00B0F0"/>
                </a:solidFill>
                <a:latin typeface="微软雅黑"/>
                <a:ea typeface="微软雅黑"/>
                <a:cs typeface="微软雅黑"/>
                <a:sym typeface="微软雅黑"/>
              </a:defRPr>
            </a:pPr>
            <a:endParaRPr>
              <a:solidFill>
                <a:srgbClr val="FFFFFF"/>
              </a:solidFill>
            </a:endParaRPr>
          </a:p>
          <a:p>
            <a:pPr>
              <a:defRPr b="1">
                <a:solidFill>
                  <a:srgbClr val="00B0F0"/>
                </a:solidFill>
                <a:latin typeface="微软雅黑"/>
                <a:ea typeface="微软雅黑"/>
                <a:cs typeface="微软雅黑"/>
                <a:sym typeface="微软雅黑"/>
              </a:defRPr>
            </a:pPr>
            <a:endParaRPr>
              <a:solidFill>
                <a:srgbClr val="FFFFFF"/>
              </a:solidFill>
            </a:endParaRPr>
          </a:p>
        </p:txBody>
      </p:sp>
      <p:sp>
        <p:nvSpPr>
          <p:cNvPr id="1688" name="文本框 24"/>
          <p:cNvSpPr txBox="1"/>
          <p:nvPr/>
        </p:nvSpPr>
        <p:spPr>
          <a:xfrm>
            <a:off x="5295412" y="3728675"/>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ASTC4x4   33.3%</a:t>
            </a:r>
          </a:p>
          <a:p>
            <a:pPr>
              <a:defRPr b="1">
                <a:solidFill>
                  <a:srgbClr val="FFFFFF"/>
                </a:solidFill>
                <a:latin typeface="微软雅黑"/>
                <a:ea typeface="微软雅黑"/>
                <a:cs typeface="微软雅黑"/>
                <a:sym typeface="微软雅黑"/>
              </a:defRPr>
            </a:pPr>
            <a:r>
              <a:t>ASTC5x5   21.3%</a:t>
            </a:r>
          </a:p>
          <a:p>
            <a:pPr>
              <a:defRPr b="1">
                <a:solidFill>
                  <a:srgbClr val="FFFFFF"/>
                </a:solidFill>
                <a:latin typeface="微软雅黑"/>
                <a:ea typeface="微软雅黑"/>
                <a:cs typeface="微软雅黑"/>
                <a:sym typeface="微软雅黑"/>
              </a:defRPr>
            </a:pPr>
            <a:r>
              <a:t>ASTC6x6   16.6%</a:t>
            </a:r>
          </a:p>
          <a:p>
            <a:pPr>
              <a:defRPr b="1">
                <a:solidFill>
                  <a:srgbClr val="00B0F0"/>
                </a:solidFill>
                <a:latin typeface="微软雅黑"/>
                <a:ea typeface="微软雅黑"/>
                <a:cs typeface="微软雅黑"/>
                <a:sym typeface="微软雅黑"/>
              </a:defRPr>
            </a:pPr>
            <a:r>
              <a:t>ASTC8x5   </a:t>
            </a:r>
            <a:r>
              <a:rPr>
                <a:solidFill>
                  <a:srgbClr val="FFFFFF"/>
                </a:solidFill>
              </a:rPr>
              <a:t>13.3%</a:t>
            </a:r>
          </a:p>
        </p:txBody>
      </p:sp>
      <p:graphicFrame>
        <p:nvGraphicFramePr>
          <p:cNvPr id="1689" name="表格 38"/>
          <p:cNvGraphicFramePr/>
          <p:nvPr/>
        </p:nvGraphicFramePr>
        <p:xfrm>
          <a:off x="2015804" y="5165454"/>
          <a:ext cx="8683605" cy="1456265"/>
        </p:xfrm>
        <a:graphic>
          <a:graphicData uri="http://schemas.openxmlformats.org/drawingml/2006/table">
            <a:tbl>
              <a:tblPr firstRow="1" bandRow="1">
                <a:tableStyleId>{4C3C2611-4C71-4FC5-86AE-919BDF0F9419}</a:tableStyleId>
              </a:tblPr>
              <a:tblGrid>
                <a:gridCol w="939149">
                  <a:extLst>
                    <a:ext uri="{9D8B030D-6E8A-4147-A177-3AD203B41FA5}">
                      <a16:colId xmlns:a16="http://schemas.microsoft.com/office/drawing/2014/main" val="20000"/>
                    </a:ext>
                  </a:extLst>
                </a:gridCol>
                <a:gridCol w="968057">
                  <a:extLst>
                    <a:ext uri="{9D8B030D-6E8A-4147-A177-3AD203B41FA5}">
                      <a16:colId xmlns:a16="http://schemas.microsoft.com/office/drawing/2014/main" val="20001"/>
                    </a:ext>
                  </a:extLst>
                </a:gridCol>
                <a:gridCol w="968057">
                  <a:extLst>
                    <a:ext uri="{9D8B030D-6E8A-4147-A177-3AD203B41FA5}">
                      <a16:colId xmlns:a16="http://schemas.microsoft.com/office/drawing/2014/main" val="20002"/>
                    </a:ext>
                  </a:extLst>
                </a:gridCol>
                <a:gridCol w="968057">
                  <a:extLst>
                    <a:ext uri="{9D8B030D-6E8A-4147-A177-3AD203B41FA5}">
                      <a16:colId xmlns:a16="http://schemas.microsoft.com/office/drawing/2014/main" val="20003"/>
                    </a:ext>
                  </a:extLst>
                </a:gridCol>
                <a:gridCol w="968057">
                  <a:extLst>
                    <a:ext uri="{9D8B030D-6E8A-4147-A177-3AD203B41FA5}">
                      <a16:colId xmlns:a16="http://schemas.microsoft.com/office/drawing/2014/main" val="20004"/>
                    </a:ext>
                  </a:extLst>
                </a:gridCol>
                <a:gridCol w="968057">
                  <a:extLst>
                    <a:ext uri="{9D8B030D-6E8A-4147-A177-3AD203B41FA5}">
                      <a16:colId xmlns:a16="http://schemas.microsoft.com/office/drawing/2014/main" val="20005"/>
                    </a:ext>
                  </a:extLst>
                </a:gridCol>
                <a:gridCol w="968057">
                  <a:extLst>
                    <a:ext uri="{9D8B030D-6E8A-4147-A177-3AD203B41FA5}">
                      <a16:colId xmlns:a16="http://schemas.microsoft.com/office/drawing/2014/main" val="20006"/>
                    </a:ext>
                  </a:extLst>
                </a:gridCol>
                <a:gridCol w="968057">
                  <a:extLst>
                    <a:ext uri="{9D8B030D-6E8A-4147-A177-3AD203B41FA5}">
                      <a16:colId xmlns:a16="http://schemas.microsoft.com/office/drawing/2014/main" val="20007"/>
                    </a:ext>
                  </a:extLst>
                </a:gridCol>
                <a:gridCol w="968057">
                  <a:extLst>
                    <a:ext uri="{9D8B030D-6E8A-4147-A177-3AD203B41FA5}">
                      <a16:colId xmlns:a16="http://schemas.microsoft.com/office/drawing/2014/main" val="20008"/>
                    </a:ext>
                  </a:extLst>
                </a:gridCol>
              </a:tblGrid>
              <a:tr h="291253">
                <a:tc>
                  <a:txBody>
                    <a:bodyPr/>
                    <a:lstStyle/>
                    <a:p>
                      <a:pPr algn="ctr">
                        <a:defRPr sz="1400">
                          <a:solidFill>
                            <a:srgbClr val="FFFFFF"/>
                          </a:solidFill>
                          <a:latin typeface="微软雅黑"/>
                          <a:ea typeface="微软雅黑"/>
                          <a:cs typeface="微软雅黑"/>
                          <a:sym typeface="微软雅黑"/>
                        </a:defRPr>
                      </a:pPr>
                      <a:endParaRP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PNG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JPG</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PVR8888</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PVR4444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PVRTC4</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ETC1</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ETC2</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ASTC</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4</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2</a:t>
                      </a:r>
                    </a:p>
                  </a:txBody>
                  <a:tcPr marL="36407" marR="36407" marT="36407" marB="36407" horzOverflow="overflow">
                    <a:noFill/>
                  </a:tcPr>
                </a:tc>
                <a:tc>
                  <a:txBody>
                    <a:bodyPr/>
                    <a:lstStyle/>
                    <a:p>
                      <a:pPr algn="ctr">
                        <a:defRPr sz="1800"/>
                      </a:pPr>
                      <a:r>
                        <a:rPr sz="1400" b="1">
                          <a:solidFill>
                            <a:srgbClr val="FF0000"/>
                          </a:solidFill>
                          <a:latin typeface="微软雅黑"/>
                          <a:ea typeface="微软雅黑"/>
                          <a:cs typeface="微软雅黑"/>
                          <a:sym typeface="微软雅黑"/>
                        </a:rPr>
                        <a:t>1</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8</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chemeClr val="accent4"/>
                          </a:solidFill>
                          <a:latin typeface="微软雅黑"/>
                          <a:ea typeface="微软雅黑"/>
                          <a:cs typeface="微软雅黑"/>
                          <a:sym typeface="微软雅黑"/>
                        </a:rPr>
                        <a:t>7.5</a:t>
                      </a:r>
                    </a:p>
                  </a:txBody>
                  <a:tcPr marL="36407" marR="36407" marT="36407" marB="36407" horzOverflow="overflow">
                    <a:noFill/>
                  </a:tcPr>
                </a:tc>
                <a:extLst>
                  <a:ext uri="{0D108BD9-81ED-4DB2-BD59-A6C34878D82A}">
                    <a16:rowId xmlns:a16="http://schemas.microsoft.com/office/drawing/2014/main" val="10003"/>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tc>
                  <a:txBody>
                    <a:bodyPr/>
                    <a:lstStyle/>
                    <a:p>
                      <a:pPr algn="ctr">
                        <a:defRPr sz="1800"/>
                      </a:pPr>
                      <a:r>
                        <a:rPr sz="1400" b="1">
                          <a:solidFill>
                            <a:srgbClr val="00B0F0"/>
                          </a:solidFill>
                          <a:latin typeface="微软雅黑"/>
                          <a:ea typeface="微软雅黑"/>
                          <a:cs typeface="微软雅黑"/>
                          <a:sym typeface="微软雅黑"/>
                        </a:rPr>
                        <a:t>10</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7.5</a:t>
                      </a:r>
                    </a:p>
                  </a:txBody>
                  <a:tcPr marL="36407" marR="36407" marT="36407" marB="36407" horzOverflow="overflow">
                    <a:noFill/>
                  </a:tcPr>
                </a:tc>
                <a:tc>
                  <a:txBody>
                    <a:bodyPr/>
                    <a:lstStyle/>
                    <a:p>
                      <a:pPr algn="ctr">
                        <a:defRPr sz="1800"/>
                      </a:pPr>
                      <a:r>
                        <a:rPr sz="1400" b="1">
                          <a:solidFill>
                            <a:schemeClr val="accent4"/>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4"/>
                  </a:ext>
                </a:extLst>
              </a:tr>
            </a:tbl>
          </a:graphicData>
        </a:graphic>
      </p:graphicFrame>
      <p:sp>
        <p:nvSpPr>
          <p:cNvPr id="1690" name="文本框 11"/>
          <p:cNvSpPr txBox="1"/>
          <p:nvPr/>
        </p:nvSpPr>
        <p:spPr>
          <a:xfrm>
            <a:off x="9334452" y="4559055"/>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400" b="1">
                <a:solidFill>
                  <a:srgbClr val="FFFFFF"/>
                </a:solidFill>
                <a:latin typeface="微软雅黑"/>
                <a:ea typeface="微软雅黑"/>
                <a:cs typeface="微软雅黑"/>
                <a:sym typeface="微软雅黑"/>
              </a:defRPr>
            </a:pPr>
            <a:r>
              <a:t>ASTC 一统江湖</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4" name="文本框 15"/>
          <p:cNvSpPr txBox="1"/>
          <p:nvPr/>
        </p:nvSpPr>
        <p:spPr>
          <a:xfrm>
            <a:off x="4519929" y="2030883"/>
            <a:ext cx="3152141" cy="1158241"/>
          </a:xfrm>
          <a:prstGeom prst="rect">
            <a:avLst/>
          </a:prstGeom>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 val="1"/>
            </a:ext>
          </a:extLst>
        </p:spPr>
        <p:txBody>
          <a:bodyPr wrap="none" lIns="45719" rIns="45719">
            <a:spAutoFit/>
          </a:bodyPr>
          <a:lstStyle>
            <a:lvl1pPr algn="ctr">
              <a:defRPr sz="6000" b="1">
                <a:solidFill>
                  <a:srgbClr val="FFC800"/>
                </a:solidFill>
                <a:latin typeface="微软雅黑"/>
                <a:ea typeface="微软雅黑"/>
                <a:cs typeface="微软雅黑"/>
                <a:sym typeface="微软雅黑"/>
              </a:defRPr>
            </a:lvl1pPr>
          </a:lstStyle>
          <a:p>
            <a:r>
              <a:t>谢谢观赏</a:t>
            </a:r>
          </a:p>
        </p:txBody>
      </p:sp>
      <p:sp>
        <p:nvSpPr>
          <p:cNvPr id="1695" name="文本框 16"/>
          <p:cNvSpPr txBox="1"/>
          <p:nvPr/>
        </p:nvSpPr>
        <p:spPr>
          <a:xfrm>
            <a:off x="4552896" y="3046546"/>
            <a:ext cx="3086210" cy="4597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2400">
                <a:solidFill>
                  <a:srgbClr val="FFFFFF"/>
                </a:solidFill>
                <a:latin typeface="微软雅黑"/>
                <a:ea typeface="微软雅黑"/>
                <a:cs typeface="微软雅黑"/>
                <a:sym typeface="微软雅黑"/>
              </a:defRPr>
            </a:lvl1pPr>
          </a:lstStyle>
          <a:p>
            <a:r>
              <a:t>Thanks For Your Time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37"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39" name="矩形 1"/>
          <p:cNvSpPr txBox="1"/>
          <p:nvPr/>
        </p:nvSpPr>
        <p:spPr>
          <a:xfrm>
            <a:off x="5198112" y="1568751"/>
            <a:ext cx="217091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PVRTC4</a:t>
            </a:r>
          </a:p>
        </p:txBody>
      </p:sp>
      <p:sp>
        <p:nvSpPr>
          <p:cNvPr id="940" name="矩形 8"/>
          <p:cNvSpPr txBox="1"/>
          <p:nvPr/>
        </p:nvSpPr>
        <p:spPr>
          <a:xfrm>
            <a:off x="1839756" y="2577332"/>
            <a:ext cx="822481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FFFF"/>
                </a:solidFill>
                <a:latin typeface="微软雅黑"/>
                <a:ea typeface="微软雅黑"/>
                <a:cs typeface="微软雅黑"/>
                <a:sym typeface="微软雅黑"/>
              </a:defRPr>
            </a:lvl1pPr>
          </a:lstStyle>
          <a:p>
            <a:r>
              <a:t>PVRTCI 4bpp RGB   +   PVRTCI 4bpp RGB</a:t>
            </a:r>
          </a:p>
        </p:txBody>
      </p:sp>
      <p:sp>
        <p:nvSpPr>
          <p:cNvPr id="941" name="矩形 11"/>
          <p:cNvSpPr txBox="1"/>
          <p:nvPr/>
        </p:nvSpPr>
        <p:spPr>
          <a:xfrm>
            <a:off x="3371705" y="3566631"/>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0</a:t>
            </a:r>
          </a:p>
        </p:txBody>
      </p:sp>
      <p:sp>
        <p:nvSpPr>
          <p:cNvPr id="942" name="矩形 12"/>
          <p:cNvSpPr txBox="1"/>
          <p:nvPr/>
        </p:nvSpPr>
        <p:spPr>
          <a:xfrm>
            <a:off x="6736229" y="3610130"/>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0</a:t>
            </a:r>
          </a:p>
        </p:txBody>
      </p:sp>
      <p:sp>
        <p:nvSpPr>
          <p:cNvPr id="943" name="矩形 13"/>
          <p:cNvSpPr txBox="1"/>
          <p:nvPr/>
        </p:nvSpPr>
        <p:spPr>
          <a:xfrm>
            <a:off x="4948994" y="4955192"/>
            <a:ext cx="2294011"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10</a:t>
            </a:r>
          </a:p>
        </p:txBody>
      </p:sp>
      <p:sp>
        <p:nvSpPr>
          <p:cNvPr id="944" name="右箭头 5"/>
          <p:cNvSpPr/>
          <p:nvPr/>
        </p:nvSpPr>
        <p:spPr>
          <a:xfrm rot="6258165">
            <a:off x="6626166" y="4642680"/>
            <a:ext cx="677069" cy="234070"/>
          </a:xfrm>
          <a:prstGeom prst="rightArrow">
            <a:avLst>
              <a:gd name="adj1" fmla="val 50000"/>
              <a:gd name="adj2" fmla="val 50000"/>
            </a:avLst>
          </a:pr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945" name="矩形 14"/>
          <p:cNvSpPr txBox="1"/>
          <p:nvPr/>
        </p:nvSpPr>
        <p:spPr>
          <a:xfrm>
            <a:off x="8971220" y="5725411"/>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8   </a:t>
            </a:r>
            <a:r>
              <a:rPr>
                <a:solidFill>
                  <a:srgbClr val="00CC00"/>
                </a:solidFill>
              </a:rPr>
              <a:t>8  </a:t>
            </a:r>
            <a:r>
              <a:rPr>
                <a:solidFill>
                  <a:srgbClr val="00B0F0"/>
                </a:solidFill>
              </a:rPr>
              <a:t>7  </a:t>
            </a:r>
            <a:r>
              <a:rPr>
                <a:solidFill>
                  <a:srgbClr val="FFFFFF"/>
                </a:solidFill>
              </a:rPr>
              <a:t>6</a:t>
            </a:r>
          </a:p>
        </p:txBody>
      </p:sp>
      <p:sp>
        <p:nvSpPr>
          <p:cNvPr id="946" name="矩形 7"/>
          <p:cNvSpPr txBox="1"/>
          <p:nvPr/>
        </p:nvSpPr>
        <p:spPr>
          <a:xfrm>
            <a:off x="8171657" y="5171102"/>
            <a:ext cx="364108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PVRTCI 4bpp RGBA</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50"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52" name="矩形 1"/>
          <p:cNvSpPr txBox="1"/>
          <p:nvPr/>
        </p:nvSpPr>
        <p:spPr>
          <a:xfrm>
            <a:off x="5198112" y="1568751"/>
            <a:ext cx="217091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PVRTC4</a:t>
            </a:r>
          </a:p>
        </p:txBody>
      </p:sp>
      <p:sp>
        <p:nvSpPr>
          <p:cNvPr id="953" name="矩形 11"/>
          <p:cNvSpPr txBox="1"/>
          <p:nvPr/>
        </p:nvSpPr>
        <p:spPr>
          <a:xfrm>
            <a:off x="3371705" y="3566631"/>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0</a:t>
            </a:r>
          </a:p>
        </p:txBody>
      </p:sp>
      <p:sp>
        <p:nvSpPr>
          <p:cNvPr id="954" name="矩形 12"/>
          <p:cNvSpPr txBox="1"/>
          <p:nvPr/>
        </p:nvSpPr>
        <p:spPr>
          <a:xfrm>
            <a:off x="6736229" y="3610130"/>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9  </a:t>
            </a:r>
            <a:r>
              <a:rPr>
                <a:solidFill>
                  <a:srgbClr val="FFFFFF"/>
                </a:solidFill>
              </a:rPr>
              <a:t>0</a:t>
            </a:r>
          </a:p>
        </p:txBody>
      </p:sp>
      <p:sp>
        <p:nvSpPr>
          <p:cNvPr id="955" name="矩形 13"/>
          <p:cNvSpPr txBox="1"/>
          <p:nvPr/>
        </p:nvSpPr>
        <p:spPr>
          <a:xfrm>
            <a:off x="4948994" y="4955192"/>
            <a:ext cx="2420035"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10 </a:t>
            </a:r>
            <a:r>
              <a:rPr>
                <a:solidFill>
                  <a:srgbClr val="00CC00"/>
                </a:solidFill>
              </a:rPr>
              <a:t>10  </a:t>
            </a:r>
            <a:r>
              <a:rPr>
                <a:solidFill>
                  <a:srgbClr val="00B0F0"/>
                </a:solidFill>
              </a:rPr>
              <a:t>10  </a:t>
            </a:r>
            <a:r>
              <a:rPr>
                <a:solidFill>
                  <a:srgbClr val="FFFFFF"/>
                </a:solidFill>
              </a:rPr>
              <a:t>10</a:t>
            </a:r>
          </a:p>
        </p:txBody>
      </p:sp>
      <p:sp>
        <p:nvSpPr>
          <p:cNvPr id="956" name="右箭头 5"/>
          <p:cNvSpPr/>
          <p:nvPr/>
        </p:nvSpPr>
        <p:spPr>
          <a:xfrm rot="7619442">
            <a:off x="6397695" y="4620931"/>
            <a:ext cx="677069" cy="234070"/>
          </a:xfrm>
          <a:prstGeom prst="rightArrow">
            <a:avLst>
              <a:gd name="adj1" fmla="val 50000"/>
              <a:gd name="adj2" fmla="val 50000"/>
            </a:avLst>
          </a:pr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957" name="右箭头 17"/>
          <p:cNvSpPr/>
          <p:nvPr/>
        </p:nvSpPr>
        <p:spPr>
          <a:xfrm rot="7807241">
            <a:off x="6937622" y="4642680"/>
            <a:ext cx="677069" cy="234070"/>
          </a:xfrm>
          <a:prstGeom prst="rightArrow">
            <a:avLst>
              <a:gd name="adj1" fmla="val 50000"/>
              <a:gd name="adj2" fmla="val 50000"/>
            </a:avLst>
          </a:prstGeom>
          <a:solidFill>
            <a:schemeClr val="accent1"/>
          </a:solidFill>
          <a:ln w="12700">
            <a:solidFill>
              <a:srgbClr val="42719B"/>
            </a:solidFill>
            <a:miter/>
          </a:ln>
        </p:spPr>
        <p:txBody>
          <a:bodyPr lIns="45719" rIns="45719" anchor="ctr"/>
          <a:lstStyle/>
          <a:p>
            <a:pPr algn="ctr">
              <a:defRPr>
                <a:solidFill>
                  <a:srgbClr val="FFFFFF"/>
                </a:solidFill>
              </a:defRPr>
            </a:pPr>
            <a:endParaRPr/>
          </a:p>
        </p:txBody>
      </p:sp>
      <p:sp>
        <p:nvSpPr>
          <p:cNvPr id="958" name="矩形 8"/>
          <p:cNvSpPr txBox="1"/>
          <p:nvPr/>
        </p:nvSpPr>
        <p:spPr>
          <a:xfrm>
            <a:off x="1839756" y="2577332"/>
            <a:ext cx="822481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a:solidFill>
                  <a:srgbClr val="FFFFFF"/>
                </a:solidFill>
                <a:latin typeface="微软雅黑"/>
                <a:ea typeface="微软雅黑"/>
                <a:cs typeface="微软雅黑"/>
                <a:sym typeface="微软雅黑"/>
              </a:defRPr>
            </a:lvl1pPr>
          </a:lstStyle>
          <a:p>
            <a:r>
              <a:t>PVRTCI 4bpp RGB   +   PVRTCI 4bpp RGB</a:t>
            </a:r>
          </a:p>
        </p:txBody>
      </p:sp>
      <p:sp>
        <p:nvSpPr>
          <p:cNvPr id="959" name="矩形 14"/>
          <p:cNvSpPr txBox="1"/>
          <p:nvPr/>
        </p:nvSpPr>
        <p:spPr>
          <a:xfrm>
            <a:off x="8971219" y="5725411"/>
            <a:ext cx="2041962"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800">
                <a:solidFill>
                  <a:srgbClr val="FF0000"/>
                </a:solidFill>
                <a:latin typeface="微软雅黑"/>
                <a:ea typeface="微软雅黑"/>
                <a:cs typeface="微软雅黑"/>
                <a:sym typeface="微软雅黑"/>
              </a:defRPr>
            </a:pPr>
            <a:r>
              <a:t>R  </a:t>
            </a:r>
            <a:r>
              <a:rPr>
                <a:solidFill>
                  <a:srgbClr val="00CC00"/>
                </a:solidFill>
              </a:rPr>
              <a:t>G  </a:t>
            </a:r>
            <a:r>
              <a:rPr>
                <a:solidFill>
                  <a:srgbClr val="00B0F0"/>
                </a:solidFill>
              </a:rPr>
              <a:t>B  </a:t>
            </a:r>
            <a:r>
              <a:rPr>
                <a:solidFill>
                  <a:srgbClr val="FFFFFF"/>
                </a:solidFill>
              </a:rPr>
              <a:t>A</a:t>
            </a:r>
          </a:p>
          <a:p>
            <a:pPr>
              <a:defRPr sz="2800">
                <a:solidFill>
                  <a:srgbClr val="FF0000"/>
                </a:solidFill>
                <a:latin typeface="微软雅黑"/>
                <a:ea typeface="微软雅黑"/>
                <a:cs typeface="微软雅黑"/>
                <a:sym typeface="微软雅黑"/>
              </a:defRPr>
            </a:pPr>
            <a:r>
              <a:t>8   </a:t>
            </a:r>
            <a:r>
              <a:rPr>
                <a:solidFill>
                  <a:srgbClr val="00CC00"/>
                </a:solidFill>
              </a:rPr>
              <a:t>8  </a:t>
            </a:r>
            <a:r>
              <a:rPr>
                <a:solidFill>
                  <a:srgbClr val="00B0F0"/>
                </a:solidFill>
              </a:rPr>
              <a:t>7  </a:t>
            </a:r>
            <a:r>
              <a:rPr>
                <a:solidFill>
                  <a:srgbClr val="FFFFFF"/>
                </a:solidFill>
              </a:rPr>
              <a:t>6</a:t>
            </a:r>
          </a:p>
        </p:txBody>
      </p:sp>
      <p:sp>
        <p:nvSpPr>
          <p:cNvPr id="960" name="矩形 7"/>
          <p:cNvSpPr txBox="1"/>
          <p:nvPr/>
        </p:nvSpPr>
        <p:spPr>
          <a:xfrm>
            <a:off x="8171657" y="5171102"/>
            <a:ext cx="364108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PVRTCI 4bpp RGBA</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64"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66" name="文本框 23"/>
          <p:cNvSpPr txBox="1"/>
          <p:nvPr/>
        </p:nvSpPr>
        <p:spPr>
          <a:xfrm>
            <a:off x="3575537" y="2436759"/>
            <a:ext cx="6142894" cy="3558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85750" indent="-285750">
              <a:buSzPct val="100000"/>
              <a:buFont typeface="Arial"/>
              <a:buChar char="•"/>
              <a:defRPr sz="2400">
                <a:solidFill>
                  <a:srgbClr val="FFFFFF"/>
                </a:solidFill>
                <a:latin typeface="微软雅黑"/>
                <a:ea typeface="微软雅黑"/>
                <a:cs typeface="微软雅黑"/>
                <a:sym typeface="微软雅黑"/>
              </a:defRPr>
            </a:pPr>
            <a:r>
              <a:t>ETC1 + ETC1</a:t>
            </a:r>
          </a:p>
          <a:p>
            <a:pPr lvl="1">
              <a:defRPr sz="2400">
                <a:solidFill>
                  <a:srgbClr val="FFFFFF"/>
                </a:solidFill>
                <a:latin typeface="微软雅黑"/>
                <a:ea typeface="微软雅黑"/>
                <a:cs typeface="微软雅黑"/>
                <a:sym typeface="微软雅黑"/>
              </a:defRPr>
            </a:pPr>
            <a:r>
              <a:t>25%内存</a:t>
            </a:r>
          </a:p>
          <a:p>
            <a:pPr lvl="1">
              <a:defRPr sz="2400">
                <a:solidFill>
                  <a:srgbClr val="FFFFFF"/>
                </a:solidFill>
                <a:latin typeface="微软雅黑"/>
                <a:ea typeface="微软雅黑"/>
                <a:cs typeface="微软雅黑"/>
                <a:sym typeface="微软雅黑"/>
              </a:defRPr>
            </a:pPr>
            <a:endParaRPr/>
          </a:p>
          <a:p>
            <a:pPr marL="285750" indent="-285750">
              <a:buSzPct val="100000"/>
              <a:buFont typeface="Arial"/>
              <a:buChar char="•"/>
              <a:defRPr sz="2400">
                <a:solidFill>
                  <a:srgbClr val="FFFFFF"/>
                </a:solidFill>
                <a:latin typeface="微软雅黑"/>
                <a:ea typeface="微软雅黑"/>
                <a:cs typeface="微软雅黑"/>
                <a:sym typeface="微软雅黑"/>
              </a:defRPr>
            </a:pPr>
            <a:r>
              <a:t>PVRTC4 + PVRTC4</a:t>
            </a:r>
          </a:p>
          <a:p>
            <a:pPr lvl="1">
              <a:defRPr sz="2400">
                <a:solidFill>
                  <a:srgbClr val="FFFFFF"/>
                </a:solidFill>
                <a:latin typeface="微软雅黑"/>
                <a:ea typeface="微软雅黑"/>
                <a:cs typeface="微软雅黑"/>
                <a:sym typeface="微软雅黑"/>
              </a:defRPr>
            </a:pPr>
            <a:r>
              <a:t>25%+内存(正方形且2的幂)</a:t>
            </a:r>
          </a:p>
          <a:p>
            <a:pPr lvl="1">
              <a:defRPr sz="2400">
                <a:solidFill>
                  <a:srgbClr val="FFFFFF"/>
                </a:solidFill>
                <a:latin typeface="微软雅黑"/>
                <a:ea typeface="微软雅黑"/>
                <a:cs typeface="微软雅黑"/>
                <a:sym typeface="微软雅黑"/>
              </a:defRPr>
            </a:pPr>
            <a:endParaRPr/>
          </a:p>
          <a:p>
            <a:pPr lvl="1">
              <a:defRPr sz="2400">
                <a:solidFill>
                  <a:srgbClr val="FFFFFF"/>
                </a:solidFill>
                <a:latin typeface="微软雅黑"/>
                <a:ea typeface="微软雅黑"/>
                <a:cs typeface="微软雅黑"/>
                <a:sym typeface="微软雅黑"/>
              </a:defRPr>
            </a:pPr>
            <a:endParaRPr/>
          </a:p>
          <a:p>
            <a:pPr lvl="1">
              <a:defRPr sz="2400">
                <a:solidFill>
                  <a:srgbClr val="FFFFFF"/>
                </a:solidFill>
                <a:latin typeface="微软雅黑"/>
                <a:ea typeface="微软雅黑"/>
                <a:cs typeface="微软雅黑"/>
                <a:sym typeface="微软雅黑"/>
              </a:defRPr>
            </a:pPr>
            <a:r>
              <a:t>iOS内存 &gt; android内存</a:t>
            </a:r>
          </a:p>
        </p:txBody>
      </p:sp>
      <p:sp>
        <p:nvSpPr>
          <p:cNvPr id="967" name="矩形 1"/>
          <p:cNvSpPr txBox="1"/>
          <p:nvPr/>
        </p:nvSpPr>
        <p:spPr>
          <a:xfrm>
            <a:off x="5198112" y="1568751"/>
            <a:ext cx="2170918" cy="523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800">
                <a:solidFill>
                  <a:srgbClr val="FFFFFF"/>
                </a:solidFill>
                <a:latin typeface="微软雅黑"/>
                <a:ea typeface="微软雅黑"/>
                <a:cs typeface="微软雅黑"/>
                <a:sym typeface="微软雅黑"/>
              </a:defRPr>
            </a:lvl1pPr>
          </a:lstStyle>
          <a:p>
            <a:r>
              <a:t>PVRTC4</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文本框 15"/>
          <p:cNvSpPr txBox="1"/>
          <p:nvPr/>
        </p:nvSpPr>
        <p:spPr>
          <a:xfrm>
            <a:off x="2213125" y="700742"/>
            <a:ext cx="7765748"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2800">
                <a:solidFill>
                  <a:srgbClr val="FFC800"/>
                </a:solidFill>
                <a:latin typeface="微软雅黑"/>
                <a:ea typeface="微软雅黑"/>
                <a:cs typeface="微软雅黑"/>
                <a:sym typeface="微软雅黑"/>
              </a:defRPr>
            </a:pPr>
            <a:r>
              <a:t>解决方案2.5</a:t>
            </a:r>
          </a:p>
        </p:txBody>
      </p:sp>
      <p:sp>
        <p:nvSpPr>
          <p:cNvPr id="971" name="直接连接符 18"/>
          <p:cNvSpPr/>
          <p:nvPr/>
        </p:nvSpPr>
        <p:spPr>
          <a:xfrm>
            <a:off x="1970908" y="1223962"/>
            <a:ext cx="8250185" cy="1"/>
          </a:xfrm>
          <a:prstGeom prst="line">
            <a:avLst/>
          </a:prstGeom>
          <a:ln w="6350">
            <a:solidFill>
              <a:srgbClr val="FFAF00"/>
            </a:solidFill>
            <a:miter/>
          </a:ln>
        </p:spPr>
        <p:txBody>
          <a:bodyPr lIns="45719" rIns="45719"/>
          <a:lstStyle/>
          <a:p>
            <a:endParaRPr/>
          </a:p>
        </p:txBody>
      </p:sp>
      <p:sp>
        <p:nvSpPr>
          <p:cNvPr id="973" name="文本框 10"/>
          <p:cNvSpPr txBox="1"/>
          <p:nvPr/>
        </p:nvSpPr>
        <p:spPr>
          <a:xfrm>
            <a:off x="3519806" y="1368696"/>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iOS</a:t>
            </a:r>
          </a:p>
        </p:txBody>
      </p:sp>
      <p:sp>
        <p:nvSpPr>
          <p:cNvPr id="974" name="文本框 13"/>
          <p:cNvSpPr txBox="1"/>
          <p:nvPr/>
        </p:nvSpPr>
        <p:spPr>
          <a:xfrm>
            <a:off x="8065268" y="1385328"/>
            <a:ext cx="2478392"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android</a:t>
            </a:r>
          </a:p>
        </p:txBody>
      </p:sp>
      <p:sp>
        <p:nvSpPr>
          <p:cNvPr id="975" name="文本框 14"/>
          <p:cNvSpPr txBox="1"/>
          <p:nvPr/>
        </p:nvSpPr>
        <p:spPr>
          <a:xfrm>
            <a:off x="776608" y="2105998"/>
            <a:ext cx="2478392"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透明</a:t>
            </a:r>
          </a:p>
        </p:txBody>
      </p:sp>
      <p:sp>
        <p:nvSpPr>
          <p:cNvPr id="976" name="文本框 17"/>
          <p:cNvSpPr txBox="1"/>
          <p:nvPr/>
        </p:nvSpPr>
        <p:spPr>
          <a:xfrm>
            <a:off x="776610" y="3729420"/>
            <a:ext cx="2478391" cy="5105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400" b="1">
                <a:solidFill>
                  <a:srgbClr val="FFFFFF"/>
                </a:solidFill>
                <a:latin typeface="微软雅黑"/>
                <a:ea typeface="微软雅黑"/>
                <a:cs typeface="微软雅黑"/>
                <a:sym typeface="微软雅黑"/>
              </a:defRPr>
            </a:lvl1pPr>
          </a:lstStyle>
          <a:p>
            <a:r>
              <a:t>无透明</a:t>
            </a:r>
          </a:p>
        </p:txBody>
      </p:sp>
      <p:sp>
        <p:nvSpPr>
          <p:cNvPr id="977" name="文本框 19"/>
          <p:cNvSpPr txBox="1"/>
          <p:nvPr/>
        </p:nvSpPr>
        <p:spPr>
          <a:xfrm>
            <a:off x="3100660" y="1975093"/>
            <a:ext cx="4683462" cy="232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00B0F0"/>
                </a:solidFill>
                <a:latin typeface="微软雅黑"/>
                <a:ea typeface="微软雅黑"/>
                <a:cs typeface="微软雅黑"/>
                <a:sym typeface="微软雅黑"/>
              </a:defRPr>
            </a:pPr>
            <a:r>
              <a:t>PVRTCI4_RGB+PVRTCI4_RGB</a:t>
            </a:r>
          </a:p>
          <a:p>
            <a:pPr>
              <a:defRPr b="1">
                <a:solidFill>
                  <a:srgbClr val="00B0F0"/>
                </a:solidFill>
                <a:latin typeface="微软雅黑"/>
                <a:ea typeface="微软雅黑"/>
                <a:cs typeface="微软雅黑"/>
                <a:sym typeface="微软雅黑"/>
              </a:defRPr>
            </a:pPr>
            <a:r>
              <a:t>PVRTCI4_RGB</a:t>
            </a:r>
          </a:p>
          <a:p>
            <a:pPr>
              <a:defRPr b="1">
                <a:solidFill>
                  <a:srgbClr val="FFFFFF"/>
                </a:solidFill>
                <a:latin typeface="微软雅黑"/>
                <a:ea typeface="微软雅黑"/>
                <a:cs typeface="微软雅黑"/>
                <a:sym typeface="微软雅黑"/>
              </a:defRPr>
            </a:pPr>
            <a:endParaRPr/>
          </a:p>
          <a:p>
            <a:pPr>
              <a:defRPr b="1">
                <a:solidFill>
                  <a:srgbClr val="FFFFFF"/>
                </a:solidFill>
                <a:latin typeface="微软雅黑"/>
                <a:ea typeface="微软雅黑"/>
                <a:cs typeface="微软雅黑"/>
                <a:sym typeface="微软雅黑"/>
              </a:defRPr>
            </a:pPr>
            <a:endParaRPr/>
          </a:p>
        </p:txBody>
      </p:sp>
      <p:sp>
        <p:nvSpPr>
          <p:cNvPr id="978" name="文本框 24"/>
          <p:cNvSpPr txBox="1"/>
          <p:nvPr/>
        </p:nvSpPr>
        <p:spPr>
          <a:xfrm>
            <a:off x="3100662" y="3797946"/>
            <a:ext cx="4284877" cy="1488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00B0F0"/>
                </a:solidFill>
                <a:latin typeface="微软雅黑"/>
                <a:ea typeface="微软雅黑"/>
                <a:cs typeface="微软雅黑"/>
                <a:sym typeface="微软雅黑"/>
              </a:defRPr>
            </a:pPr>
            <a:r>
              <a:t>PVRTCI4_RGB</a:t>
            </a:r>
          </a:p>
          <a:p>
            <a:pPr>
              <a:defRPr b="1">
                <a:solidFill>
                  <a:srgbClr val="FFFFFF"/>
                </a:solidFill>
                <a:latin typeface="微软雅黑"/>
                <a:ea typeface="微软雅黑"/>
                <a:cs typeface="微软雅黑"/>
                <a:sym typeface="微软雅黑"/>
              </a:defRPr>
            </a:pPr>
            <a:endParaRPr/>
          </a:p>
        </p:txBody>
      </p:sp>
      <p:sp>
        <p:nvSpPr>
          <p:cNvPr id="979" name="文本框 25"/>
          <p:cNvSpPr txBox="1"/>
          <p:nvPr/>
        </p:nvSpPr>
        <p:spPr>
          <a:xfrm>
            <a:off x="7567152" y="1975093"/>
            <a:ext cx="4284877" cy="1767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PNG-&gt;PVR_RGBA8888</a:t>
            </a:r>
          </a:p>
          <a:p>
            <a:pPr>
              <a:defRPr b="1">
                <a:solidFill>
                  <a:srgbClr val="FFFFFF"/>
                </a:solidFill>
                <a:latin typeface="微软雅黑"/>
                <a:ea typeface="微软雅黑"/>
                <a:cs typeface="微软雅黑"/>
                <a:sym typeface="微软雅黑"/>
              </a:defRPr>
            </a:pPr>
            <a:r>
              <a:t>PNG-&gt;PNG8-&gt;PVR_RGBA8888</a:t>
            </a:r>
          </a:p>
          <a:p>
            <a:pPr>
              <a:defRPr b="1">
                <a:solidFill>
                  <a:srgbClr val="FFFFFF"/>
                </a:solidFill>
                <a:latin typeface="微软雅黑"/>
                <a:ea typeface="微软雅黑"/>
                <a:cs typeface="微软雅黑"/>
                <a:sym typeface="微软雅黑"/>
              </a:defRPr>
            </a:pPr>
            <a:r>
              <a:t>PNG-&gt;PVR_RGBA4444</a:t>
            </a:r>
          </a:p>
          <a:p>
            <a:pPr>
              <a:defRPr b="1">
                <a:solidFill>
                  <a:srgbClr val="FFFFFF"/>
                </a:solidFill>
                <a:latin typeface="微软雅黑"/>
                <a:ea typeface="微软雅黑"/>
                <a:cs typeface="微软雅黑"/>
                <a:sym typeface="微软雅黑"/>
              </a:defRPr>
            </a:pPr>
            <a:r>
              <a:t>ETC1+ETC1</a:t>
            </a:r>
          </a:p>
          <a:p>
            <a:pPr>
              <a:defRPr b="1">
                <a:solidFill>
                  <a:srgbClr val="FFFFFF"/>
                </a:solidFill>
                <a:latin typeface="微软雅黑"/>
                <a:ea typeface="微软雅黑"/>
                <a:cs typeface="微软雅黑"/>
                <a:sym typeface="微软雅黑"/>
              </a:defRPr>
            </a:pPr>
            <a:endParaRPr/>
          </a:p>
        </p:txBody>
      </p:sp>
      <p:sp>
        <p:nvSpPr>
          <p:cNvPr id="980" name="文本框 26"/>
          <p:cNvSpPr txBox="1"/>
          <p:nvPr/>
        </p:nvSpPr>
        <p:spPr>
          <a:xfrm>
            <a:off x="7567152" y="3797946"/>
            <a:ext cx="4284877" cy="1209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solidFill>
                  <a:srgbClr val="FFFFFF"/>
                </a:solidFill>
                <a:latin typeface="微软雅黑"/>
                <a:ea typeface="微软雅黑"/>
                <a:cs typeface="微软雅黑"/>
                <a:sym typeface="微软雅黑"/>
              </a:defRPr>
            </a:pPr>
            <a:r>
              <a:t>JPG</a:t>
            </a:r>
          </a:p>
          <a:p>
            <a:pPr>
              <a:defRPr b="1">
                <a:solidFill>
                  <a:srgbClr val="FFFFFF"/>
                </a:solidFill>
                <a:latin typeface="微软雅黑"/>
                <a:ea typeface="微软雅黑"/>
                <a:cs typeface="微软雅黑"/>
                <a:sym typeface="微软雅黑"/>
              </a:defRPr>
            </a:pPr>
            <a:r>
              <a:t>JPG_RGB565</a:t>
            </a:r>
          </a:p>
          <a:p>
            <a:pPr>
              <a:defRPr b="1">
                <a:solidFill>
                  <a:srgbClr val="FFFFFF"/>
                </a:solidFill>
                <a:latin typeface="微软雅黑"/>
                <a:ea typeface="微软雅黑"/>
                <a:cs typeface="微软雅黑"/>
                <a:sym typeface="微软雅黑"/>
              </a:defRPr>
            </a:pPr>
            <a:r>
              <a:t>ETC1</a:t>
            </a:r>
          </a:p>
        </p:txBody>
      </p:sp>
      <p:graphicFrame>
        <p:nvGraphicFramePr>
          <p:cNvPr id="981" name="表格 27"/>
          <p:cNvGraphicFramePr/>
          <p:nvPr/>
        </p:nvGraphicFramePr>
        <p:xfrm>
          <a:off x="3894232"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9</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982" name="表格 28"/>
          <p:cNvGraphicFramePr/>
          <p:nvPr/>
        </p:nvGraphicFramePr>
        <p:xfrm>
          <a:off x="2170938"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983" name="文本框 29"/>
          <p:cNvSpPr txBox="1"/>
          <p:nvPr/>
        </p:nvSpPr>
        <p:spPr>
          <a:xfrm>
            <a:off x="1728554" y="496310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PNG</a:t>
            </a:r>
          </a:p>
        </p:txBody>
      </p:sp>
      <p:sp>
        <p:nvSpPr>
          <p:cNvPr id="984" name="文本框 30"/>
          <p:cNvSpPr txBox="1"/>
          <p:nvPr/>
        </p:nvSpPr>
        <p:spPr>
          <a:xfrm>
            <a:off x="3451847" y="496310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JPG</a:t>
            </a:r>
          </a:p>
        </p:txBody>
      </p:sp>
      <p:graphicFrame>
        <p:nvGraphicFramePr>
          <p:cNvPr id="985" name="表格 31"/>
          <p:cNvGraphicFramePr/>
          <p:nvPr/>
        </p:nvGraphicFramePr>
        <p:xfrm>
          <a:off x="5652694"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2</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5</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10</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graphicFrame>
        <p:nvGraphicFramePr>
          <p:cNvPr id="986" name="表格 32"/>
          <p:cNvGraphicFramePr/>
          <p:nvPr/>
        </p:nvGraphicFramePr>
        <p:xfrm>
          <a:off x="7399432" y="5384322"/>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6</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987" name="文本框 33"/>
          <p:cNvSpPr txBox="1"/>
          <p:nvPr/>
        </p:nvSpPr>
        <p:spPr>
          <a:xfrm>
            <a:off x="5186864" y="4962523"/>
            <a:ext cx="2478391"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PVR8888</a:t>
            </a:r>
          </a:p>
        </p:txBody>
      </p:sp>
      <p:sp>
        <p:nvSpPr>
          <p:cNvPr id="988" name="文本框 34"/>
          <p:cNvSpPr txBox="1"/>
          <p:nvPr/>
        </p:nvSpPr>
        <p:spPr>
          <a:xfrm>
            <a:off x="6948020" y="4962523"/>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PVRTC4</a:t>
            </a:r>
          </a:p>
        </p:txBody>
      </p:sp>
      <p:graphicFrame>
        <p:nvGraphicFramePr>
          <p:cNvPr id="989" name="表格 35"/>
          <p:cNvGraphicFramePr/>
          <p:nvPr/>
        </p:nvGraphicFramePr>
        <p:xfrm>
          <a:off x="9160588" y="5392468"/>
          <a:ext cx="1593625" cy="1165012"/>
        </p:xfrm>
        <a:graphic>
          <a:graphicData uri="http://schemas.openxmlformats.org/drawingml/2006/table">
            <a:tbl>
              <a:tblPr firstRow="1" bandRow="1">
                <a:tableStyleId>{4C3C2611-4C71-4FC5-86AE-919BDF0F9419}</a:tableStyleId>
              </a:tblPr>
              <a:tblGrid>
                <a:gridCol w="784733">
                  <a:extLst>
                    <a:ext uri="{9D8B030D-6E8A-4147-A177-3AD203B41FA5}">
                      <a16:colId xmlns:a16="http://schemas.microsoft.com/office/drawing/2014/main" val="20000"/>
                    </a:ext>
                  </a:extLst>
                </a:gridCol>
                <a:gridCol w="808892">
                  <a:extLst>
                    <a:ext uri="{9D8B030D-6E8A-4147-A177-3AD203B41FA5}">
                      <a16:colId xmlns:a16="http://schemas.microsoft.com/office/drawing/2014/main" val="20001"/>
                    </a:ext>
                  </a:extLst>
                </a:gridCol>
              </a:tblGrid>
              <a:tr h="291253">
                <a:tc>
                  <a:txBody>
                    <a:bodyPr/>
                    <a:lstStyle/>
                    <a:p>
                      <a:pPr algn="ctr">
                        <a:defRPr sz="1800" b="0"/>
                      </a:pPr>
                      <a:r>
                        <a:rPr sz="1400" b="1">
                          <a:solidFill>
                            <a:srgbClr val="FFFFFF"/>
                          </a:solidFill>
                          <a:latin typeface="微软雅黑"/>
                          <a:ea typeface="微软雅黑"/>
                          <a:cs typeface="微软雅黑"/>
                          <a:sym typeface="微软雅黑"/>
                        </a:rPr>
                        <a:t>内存</a:t>
                      </a:r>
                    </a:p>
                  </a:txBody>
                  <a:tcPr marL="36407" marR="36407" marT="36407" marB="36407" horzOverflow="overflow">
                    <a:noFill/>
                  </a:tcPr>
                </a:tc>
                <a:tc>
                  <a:txBody>
                    <a:bodyPr/>
                    <a:lstStyle/>
                    <a:p>
                      <a:pPr algn="ctr">
                        <a:defRPr sz="1800" b="0"/>
                      </a:pPr>
                      <a:r>
                        <a:rPr sz="1400" b="1">
                          <a:solidFill>
                            <a:srgbClr val="FFFFFF"/>
                          </a:solidFill>
                          <a:latin typeface="微软雅黑"/>
                          <a:ea typeface="微软雅黑"/>
                          <a:cs typeface="微软雅黑"/>
                          <a:sym typeface="微软雅黑"/>
                        </a:rPr>
                        <a:t>8</a:t>
                      </a:r>
                    </a:p>
                  </a:txBody>
                  <a:tcPr marL="36407" marR="36407" marT="36407" marB="36407" horzOverflow="overflow">
                    <a:noFill/>
                  </a:tcPr>
                </a:tc>
                <a:extLst>
                  <a:ext uri="{0D108BD9-81ED-4DB2-BD59-A6C34878D82A}">
                    <a16:rowId xmlns:a16="http://schemas.microsoft.com/office/drawing/2014/main" val="10000"/>
                  </a:ext>
                </a:extLst>
              </a:tr>
              <a:tr h="291253">
                <a:tc>
                  <a:txBody>
                    <a:bodyPr/>
                    <a:lstStyle/>
                    <a:p>
                      <a:pPr algn="ctr">
                        <a:defRPr sz="1800"/>
                      </a:pPr>
                      <a:r>
                        <a:rPr sz="1400" b="1">
                          <a:solidFill>
                            <a:srgbClr val="FFFFFF"/>
                          </a:solidFill>
                          <a:latin typeface="微软雅黑"/>
                          <a:ea typeface="微软雅黑"/>
                          <a:cs typeface="微软雅黑"/>
                          <a:sym typeface="微软雅黑"/>
                        </a:rPr>
                        <a:t>外存</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1"/>
                  </a:ext>
                </a:extLst>
              </a:tr>
              <a:tr h="291253">
                <a:tc>
                  <a:txBody>
                    <a:bodyPr/>
                    <a:lstStyle/>
                    <a:p>
                      <a:pPr algn="ctr">
                        <a:defRPr sz="1800"/>
                      </a:pPr>
                      <a:r>
                        <a:rPr sz="1400" b="1">
                          <a:solidFill>
                            <a:srgbClr val="FFFFFF"/>
                          </a:solidFill>
                          <a:latin typeface="微软雅黑"/>
                          <a:ea typeface="微软雅黑"/>
                          <a:cs typeface="微软雅黑"/>
                          <a:sym typeface="微软雅黑"/>
                        </a:rPr>
                        <a:t>效率</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2"/>
                  </a:ext>
                </a:extLst>
              </a:tr>
              <a:tr h="291253">
                <a:tc>
                  <a:txBody>
                    <a:bodyPr/>
                    <a:lstStyle/>
                    <a:p>
                      <a:pPr algn="ctr">
                        <a:defRPr sz="1800"/>
                      </a:pPr>
                      <a:r>
                        <a:rPr sz="1400" b="1">
                          <a:solidFill>
                            <a:srgbClr val="FFFFFF"/>
                          </a:solidFill>
                          <a:latin typeface="微软雅黑"/>
                          <a:ea typeface="微软雅黑"/>
                          <a:cs typeface="微软雅黑"/>
                          <a:sym typeface="微软雅黑"/>
                        </a:rPr>
                        <a:t>展现</a:t>
                      </a:r>
                    </a:p>
                  </a:txBody>
                  <a:tcPr marL="36407" marR="36407" marT="36407" marB="36407" horzOverflow="overflow">
                    <a:noFill/>
                  </a:tcPr>
                </a:tc>
                <a:tc>
                  <a:txBody>
                    <a:bodyPr/>
                    <a:lstStyle/>
                    <a:p>
                      <a:pPr algn="ctr">
                        <a:defRPr sz="1800"/>
                      </a:pPr>
                      <a:r>
                        <a:rPr sz="1400" b="1">
                          <a:solidFill>
                            <a:srgbClr val="FFFFFF"/>
                          </a:solidFill>
                          <a:latin typeface="微软雅黑"/>
                          <a:ea typeface="微软雅黑"/>
                          <a:cs typeface="微软雅黑"/>
                          <a:sym typeface="微软雅黑"/>
                        </a:rPr>
                        <a:t>7</a:t>
                      </a:r>
                    </a:p>
                  </a:txBody>
                  <a:tcPr marL="36407" marR="36407" marT="36407" marB="36407" horzOverflow="overflow">
                    <a:noFill/>
                  </a:tcPr>
                </a:tc>
                <a:extLst>
                  <a:ext uri="{0D108BD9-81ED-4DB2-BD59-A6C34878D82A}">
                    <a16:rowId xmlns:a16="http://schemas.microsoft.com/office/drawing/2014/main" val="10003"/>
                  </a:ext>
                </a:extLst>
              </a:tr>
            </a:tbl>
          </a:graphicData>
        </a:graphic>
      </p:graphicFrame>
      <p:sp>
        <p:nvSpPr>
          <p:cNvPr id="990" name="文本框 36"/>
          <p:cNvSpPr txBox="1"/>
          <p:nvPr/>
        </p:nvSpPr>
        <p:spPr>
          <a:xfrm>
            <a:off x="8709176" y="4970667"/>
            <a:ext cx="2478392" cy="370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solidFill>
                  <a:srgbClr val="FFFFFF"/>
                </a:solidFill>
                <a:latin typeface="微软雅黑"/>
                <a:ea typeface="微软雅黑"/>
                <a:cs typeface="微软雅黑"/>
                <a:sym typeface="微软雅黑"/>
              </a:defRPr>
            </a:lvl1pPr>
          </a:lstStyle>
          <a:p>
            <a:r>
              <a:t>ETC1</a:t>
            </a:r>
          </a:p>
        </p:txBody>
      </p:sp>
    </p:spTree>
  </p:cSld>
  <p:clrMapOvr>
    <a:masterClrMapping/>
  </p:clrMapOvr>
  <p:transition spd="med"/>
</p:sld>
</file>

<file path=ppt/theme/theme1.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主题​​">
      <a:majorFont>
        <a:latin typeface="Helvetica"/>
        <a:ea typeface="Helvetica"/>
        <a:cs typeface="Helvetica"/>
      </a:majorFont>
      <a:minorFont>
        <a:latin typeface="等线"/>
        <a:ea typeface="等线"/>
        <a:cs typeface="等线"/>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等线"/>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1778</Words>
  <Application>Microsoft Office PowerPoint</Application>
  <PresentationFormat>宽屏</PresentationFormat>
  <Paragraphs>942</Paragraphs>
  <Slides>52</Slides>
  <Notes>11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52</vt:i4>
      </vt:variant>
    </vt:vector>
  </HeadingPairs>
  <TitlesOfParts>
    <vt:vector size="57" baseType="lpstr">
      <vt:lpstr>等线</vt:lpstr>
      <vt:lpstr>等线 Light</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长苗 华</cp:lastModifiedBy>
  <cp:revision>10</cp:revision>
  <dcterms:modified xsi:type="dcterms:W3CDTF">2024-04-08T07:42:40Z</dcterms:modified>
</cp:coreProperties>
</file>